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2"/>
  </p:notesMasterIdLst>
  <p:sldIdLst>
    <p:sldId id="257" r:id="rId2"/>
    <p:sldId id="258" r:id="rId3"/>
    <p:sldId id="259" r:id="rId4"/>
    <p:sldId id="292" r:id="rId5"/>
    <p:sldId id="265" r:id="rId6"/>
    <p:sldId id="262" r:id="rId7"/>
    <p:sldId id="287" r:id="rId8"/>
    <p:sldId id="268" r:id="rId9"/>
    <p:sldId id="294" r:id="rId10"/>
    <p:sldId id="289" r:id="rId11"/>
    <p:sldId id="269" r:id="rId12"/>
    <p:sldId id="271" r:id="rId13"/>
    <p:sldId id="272" r:id="rId14"/>
    <p:sldId id="293" r:id="rId15"/>
    <p:sldId id="273" r:id="rId16"/>
    <p:sldId id="295" r:id="rId17"/>
    <p:sldId id="296" r:id="rId18"/>
    <p:sldId id="290" r:id="rId19"/>
    <p:sldId id="276" r:id="rId20"/>
    <p:sldId id="277" r:id="rId2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83" d="100"/>
          <a:sy n="83" d="100"/>
        </p:scale>
        <p:origin x="68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4B5F5-59D9-497F-81B7-0C85D9BC689D}" type="doc">
      <dgm:prSet loTypeId="urn:microsoft.com/office/officeart/2005/8/layout/cycle2" loCatId="cycle" qsTypeId="urn:microsoft.com/office/officeart/2005/8/quickstyle/3d1" qsCatId="3D" csTypeId="urn:microsoft.com/office/officeart/2005/8/colors/colorful1" csCatId="colorful" phldr="1"/>
      <dgm:spPr/>
      <dgm:t>
        <a:bodyPr/>
        <a:lstStyle/>
        <a:p>
          <a:pPr rtl="1"/>
          <a:endParaRPr lang="he-IL"/>
        </a:p>
      </dgm:t>
    </dgm:pt>
    <dgm:pt modelId="{0EBCAB77-A313-4C2E-AF21-AB7356B0856C}">
      <dgm:prSet phldrT="[טקסט]"/>
      <dgm:spPr/>
      <dgm:t>
        <a:bodyPr/>
        <a:lstStyle/>
        <a:p>
          <a:pPr rtl="1"/>
          <a:r>
            <a:rPr lang="he-IL" b="1" dirty="0"/>
            <a:t>מה</a:t>
          </a:r>
          <a:r>
            <a:rPr lang="he-IL" dirty="0"/>
            <a:t> </a:t>
          </a:r>
        </a:p>
      </dgm:t>
    </dgm:pt>
    <dgm:pt modelId="{0458D3D4-8931-4211-ADA9-C99F523CC55B}" type="parTrans" cxnId="{43A51C92-38F6-4A3C-ADA1-DEAB20969B7B}">
      <dgm:prSet/>
      <dgm:spPr/>
      <dgm:t>
        <a:bodyPr/>
        <a:lstStyle/>
        <a:p>
          <a:pPr rtl="1"/>
          <a:endParaRPr lang="he-IL"/>
        </a:p>
      </dgm:t>
    </dgm:pt>
    <dgm:pt modelId="{B20998C5-4D7B-4F63-BE7F-DEC7F906B392}" type="sibTrans" cxnId="{43A51C92-38F6-4A3C-ADA1-DEAB20969B7B}">
      <dgm:prSet/>
      <dgm:spPr/>
      <dgm:t>
        <a:bodyPr/>
        <a:lstStyle/>
        <a:p>
          <a:pPr rtl="1"/>
          <a:endParaRPr lang="he-IL"/>
        </a:p>
      </dgm:t>
    </dgm:pt>
    <dgm:pt modelId="{D4B4B4CB-7D97-4395-BD90-B16092C9CF0F}">
      <dgm:prSet phldrT="[טקסט]"/>
      <dgm:spPr/>
      <dgm:t>
        <a:bodyPr/>
        <a:lstStyle/>
        <a:p>
          <a:pPr algn="ctr" rtl="1"/>
          <a:r>
            <a:rPr lang="he-IL" b="1" dirty="0"/>
            <a:t>מקום</a:t>
          </a:r>
        </a:p>
      </dgm:t>
    </dgm:pt>
    <dgm:pt modelId="{59F93FA7-09FA-494F-9E03-676A8AFD8813}" type="parTrans" cxnId="{090B72F3-72F8-491F-A12F-0C3268EA05BA}">
      <dgm:prSet/>
      <dgm:spPr/>
      <dgm:t>
        <a:bodyPr/>
        <a:lstStyle/>
        <a:p>
          <a:pPr rtl="1"/>
          <a:endParaRPr lang="he-IL"/>
        </a:p>
      </dgm:t>
    </dgm:pt>
    <dgm:pt modelId="{F831C19D-B9C3-47C4-A272-810E70658454}" type="sibTrans" cxnId="{090B72F3-72F8-491F-A12F-0C3268EA05BA}">
      <dgm:prSet/>
      <dgm:spPr/>
      <dgm:t>
        <a:bodyPr/>
        <a:lstStyle/>
        <a:p>
          <a:pPr rtl="1"/>
          <a:endParaRPr lang="he-IL"/>
        </a:p>
      </dgm:t>
    </dgm:pt>
    <dgm:pt modelId="{90C0DCD2-96C8-4626-855E-0A37FE6BDC24}">
      <dgm:prSet phldrT="[טקסט]"/>
      <dgm:spPr/>
      <dgm:t>
        <a:bodyPr/>
        <a:lstStyle/>
        <a:p>
          <a:pPr rtl="1"/>
          <a:r>
            <a:rPr lang="he-IL" b="1" dirty="0"/>
            <a:t>מתי</a:t>
          </a:r>
        </a:p>
      </dgm:t>
    </dgm:pt>
    <dgm:pt modelId="{41DFB857-BD69-4BF5-AB3C-0E0457120635}" type="parTrans" cxnId="{44DA1A3C-8B6A-4168-B05F-2D3F80ADCBA9}">
      <dgm:prSet/>
      <dgm:spPr/>
      <dgm:t>
        <a:bodyPr/>
        <a:lstStyle/>
        <a:p>
          <a:pPr rtl="1"/>
          <a:endParaRPr lang="he-IL"/>
        </a:p>
      </dgm:t>
    </dgm:pt>
    <dgm:pt modelId="{8FE262BA-8583-45AF-8FED-DE75A66A0CE9}" type="sibTrans" cxnId="{44DA1A3C-8B6A-4168-B05F-2D3F80ADCBA9}">
      <dgm:prSet/>
      <dgm:spPr/>
      <dgm:t>
        <a:bodyPr/>
        <a:lstStyle/>
        <a:p>
          <a:pPr rtl="1"/>
          <a:endParaRPr lang="he-IL"/>
        </a:p>
      </dgm:t>
    </dgm:pt>
    <dgm:pt modelId="{40271795-1DA6-4D83-8C35-F90A8132608F}">
      <dgm:prSet phldrT="[טקסט]"/>
      <dgm:spPr/>
      <dgm:t>
        <a:bodyPr/>
        <a:lstStyle/>
        <a:p>
          <a:pPr rtl="1"/>
          <a:r>
            <a:rPr lang="he-IL" b="1" dirty="0"/>
            <a:t>מי</a:t>
          </a:r>
        </a:p>
      </dgm:t>
    </dgm:pt>
    <dgm:pt modelId="{E2B6F307-C157-4E07-A2FC-37677AA8B499}" type="parTrans" cxnId="{E211F921-30DC-4728-A222-6ECC4B43B9B7}">
      <dgm:prSet/>
      <dgm:spPr/>
      <dgm:t>
        <a:bodyPr/>
        <a:lstStyle/>
        <a:p>
          <a:pPr rtl="1"/>
          <a:endParaRPr lang="he-IL"/>
        </a:p>
      </dgm:t>
    </dgm:pt>
    <dgm:pt modelId="{D2B461BE-C33C-4561-994A-2B496E44B8F6}" type="sibTrans" cxnId="{E211F921-30DC-4728-A222-6ECC4B43B9B7}">
      <dgm:prSet/>
      <dgm:spPr/>
      <dgm:t>
        <a:bodyPr/>
        <a:lstStyle/>
        <a:p>
          <a:pPr rtl="1"/>
          <a:endParaRPr lang="he-IL"/>
        </a:p>
      </dgm:t>
    </dgm:pt>
    <dgm:pt modelId="{EF35FBC9-DDCE-4209-9571-0F1583256775}">
      <dgm:prSet phldrT="[טקסט]"/>
      <dgm:spPr/>
      <dgm:t>
        <a:bodyPr/>
        <a:lstStyle/>
        <a:p>
          <a:pPr rtl="1"/>
          <a:r>
            <a:rPr lang="he-IL" b="1" dirty="0"/>
            <a:t>איך</a:t>
          </a:r>
        </a:p>
      </dgm:t>
    </dgm:pt>
    <dgm:pt modelId="{CF65B23D-73CE-4690-93D8-9617EC311B95}" type="parTrans" cxnId="{713F6B14-6353-442F-928E-6C3B4C7F870C}">
      <dgm:prSet/>
      <dgm:spPr/>
      <dgm:t>
        <a:bodyPr/>
        <a:lstStyle/>
        <a:p>
          <a:pPr rtl="1"/>
          <a:endParaRPr lang="he-IL"/>
        </a:p>
      </dgm:t>
    </dgm:pt>
    <dgm:pt modelId="{F6909E69-1F2A-4130-9851-A455908CC687}" type="sibTrans" cxnId="{713F6B14-6353-442F-928E-6C3B4C7F870C}">
      <dgm:prSet/>
      <dgm:spPr/>
      <dgm:t>
        <a:bodyPr/>
        <a:lstStyle/>
        <a:p>
          <a:pPr rtl="1"/>
          <a:endParaRPr lang="he-IL"/>
        </a:p>
      </dgm:t>
    </dgm:pt>
    <dgm:pt modelId="{46914791-FB60-42C4-A797-F8218239D656}" type="pres">
      <dgm:prSet presAssocID="{A0C4B5F5-59D9-497F-81B7-0C85D9BC689D}" presName="cycle" presStyleCnt="0">
        <dgm:presLayoutVars>
          <dgm:dir/>
          <dgm:resizeHandles val="exact"/>
        </dgm:presLayoutVars>
      </dgm:prSet>
      <dgm:spPr/>
    </dgm:pt>
    <dgm:pt modelId="{750151C0-27E6-4C19-9F56-5E6A10E93424}" type="pres">
      <dgm:prSet presAssocID="{0EBCAB77-A313-4C2E-AF21-AB7356B0856C}" presName="node" presStyleLbl="node1" presStyleIdx="0" presStyleCnt="5">
        <dgm:presLayoutVars>
          <dgm:bulletEnabled val="1"/>
        </dgm:presLayoutVars>
      </dgm:prSet>
      <dgm:spPr/>
    </dgm:pt>
    <dgm:pt modelId="{93CA2C20-5302-4A19-977E-A0F6C886EE3C}" type="pres">
      <dgm:prSet presAssocID="{B20998C5-4D7B-4F63-BE7F-DEC7F906B392}" presName="sibTrans" presStyleLbl="sibTrans2D1" presStyleIdx="0" presStyleCnt="5"/>
      <dgm:spPr/>
    </dgm:pt>
    <dgm:pt modelId="{69D16723-641B-4AAC-87B4-4BC0B7723A66}" type="pres">
      <dgm:prSet presAssocID="{B20998C5-4D7B-4F63-BE7F-DEC7F906B392}" presName="connectorText" presStyleLbl="sibTrans2D1" presStyleIdx="0" presStyleCnt="5"/>
      <dgm:spPr/>
    </dgm:pt>
    <dgm:pt modelId="{73C5D971-12DB-4CB6-939F-7035CEF04019}" type="pres">
      <dgm:prSet presAssocID="{D4B4B4CB-7D97-4395-BD90-B16092C9CF0F}" presName="node" presStyleLbl="node1" presStyleIdx="1" presStyleCnt="5">
        <dgm:presLayoutVars>
          <dgm:bulletEnabled val="1"/>
        </dgm:presLayoutVars>
      </dgm:prSet>
      <dgm:spPr/>
    </dgm:pt>
    <dgm:pt modelId="{38DC7439-A7A5-4A73-B27B-2B763742A017}" type="pres">
      <dgm:prSet presAssocID="{F831C19D-B9C3-47C4-A272-810E70658454}" presName="sibTrans" presStyleLbl="sibTrans2D1" presStyleIdx="1" presStyleCnt="5"/>
      <dgm:spPr/>
    </dgm:pt>
    <dgm:pt modelId="{15D91DA3-2E1E-4FDD-B72C-5F02C0C747F3}" type="pres">
      <dgm:prSet presAssocID="{F831C19D-B9C3-47C4-A272-810E70658454}" presName="connectorText" presStyleLbl="sibTrans2D1" presStyleIdx="1" presStyleCnt="5"/>
      <dgm:spPr/>
    </dgm:pt>
    <dgm:pt modelId="{4BC6C354-843A-4AF6-949E-8C33A942D35A}" type="pres">
      <dgm:prSet presAssocID="{90C0DCD2-96C8-4626-855E-0A37FE6BDC24}" presName="node" presStyleLbl="node1" presStyleIdx="2" presStyleCnt="5">
        <dgm:presLayoutVars>
          <dgm:bulletEnabled val="1"/>
        </dgm:presLayoutVars>
      </dgm:prSet>
      <dgm:spPr/>
    </dgm:pt>
    <dgm:pt modelId="{5EC2E35E-DB64-430D-A500-451FBEE39AB5}" type="pres">
      <dgm:prSet presAssocID="{8FE262BA-8583-45AF-8FED-DE75A66A0CE9}" presName="sibTrans" presStyleLbl="sibTrans2D1" presStyleIdx="2" presStyleCnt="5"/>
      <dgm:spPr/>
    </dgm:pt>
    <dgm:pt modelId="{2B85BE43-73CF-4814-86CF-24FE47F3A059}" type="pres">
      <dgm:prSet presAssocID="{8FE262BA-8583-45AF-8FED-DE75A66A0CE9}" presName="connectorText" presStyleLbl="sibTrans2D1" presStyleIdx="2" presStyleCnt="5"/>
      <dgm:spPr/>
    </dgm:pt>
    <dgm:pt modelId="{2BC7DAB0-26D9-45F9-ACB6-37980179010E}" type="pres">
      <dgm:prSet presAssocID="{40271795-1DA6-4D83-8C35-F90A8132608F}" presName="node" presStyleLbl="node1" presStyleIdx="3" presStyleCnt="5">
        <dgm:presLayoutVars>
          <dgm:bulletEnabled val="1"/>
        </dgm:presLayoutVars>
      </dgm:prSet>
      <dgm:spPr/>
    </dgm:pt>
    <dgm:pt modelId="{2428F14D-8680-4F34-A136-E8DCF5D50627}" type="pres">
      <dgm:prSet presAssocID="{D2B461BE-C33C-4561-994A-2B496E44B8F6}" presName="sibTrans" presStyleLbl="sibTrans2D1" presStyleIdx="3" presStyleCnt="5"/>
      <dgm:spPr/>
    </dgm:pt>
    <dgm:pt modelId="{94B4BAE5-4425-4754-A6B0-A43370481C4A}" type="pres">
      <dgm:prSet presAssocID="{D2B461BE-C33C-4561-994A-2B496E44B8F6}" presName="connectorText" presStyleLbl="sibTrans2D1" presStyleIdx="3" presStyleCnt="5"/>
      <dgm:spPr/>
    </dgm:pt>
    <dgm:pt modelId="{8BE11D97-4B4A-4F38-AEF5-9DDA3687028A}" type="pres">
      <dgm:prSet presAssocID="{EF35FBC9-DDCE-4209-9571-0F1583256775}" presName="node" presStyleLbl="node1" presStyleIdx="4" presStyleCnt="5">
        <dgm:presLayoutVars>
          <dgm:bulletEnabled val="1"/>
        </dgm:presLayoutVars>
      </dgm:prSet>
      <dgm:spPr/>
    </dgm:pt>
    <dgm:pt modelId="{B2E0D07D-AA10-440A-BFB6-8B3DC686C9A7}" type="pres">
      <dgm:prSet presAssocID="{F6909E69-1F2A-4130-9851-A455908CC687}" presName="sibTrans" presStyleLbl="sibTrans2D1" presStyleIdx="4" presStyleCnt="5"/>
      <dgm:spPr/>
    </dgm:pt>
    <dgm:pt modelId="{70D9484F-338C-44C9-9922-319C0C0E6268}" type="pres">
      <dgm:prSet presAssocID="{F6909E69-1F2A-4130-9851-A455908CC687}" presName="connectorText" presStyleLbl="sibTrans2D1" presStyleIdx="4" presStyleCnt="5"/>
      <dgm:spPr/>
    </dgm:pt>
  </dgm:ptLst>
  <dgm:cxnLst>
    <dgm:cxn modelId="{830CD107-95BD-4B8A-B60F-25A1C3CE868F}" type="presOf" srcId="{40271795-1DA6-4D83-8C35-F90A8132608F}" destId="{2BC7DAB0-26D9-45F9-ACB6-37980179010E}" srcOrd="0" destOrd="0" presId="urn:microsoft.com/office/officeart/2005/8/layout/cycle2"/>
    <dgm:cxn modelId="{713F6B14-6353-442F-928E-6C3B4C7F870C}" srcId="{A0C4B5F5-59D9-497F-81B7-0C85D9BC689D}" destId="{EF35FBC9-DDCE-4209-9571-0F1583256775}" srcOrd="4" destOrd="0" parTransId="{CF65B23D-73CE-4690-93D8-9617EC311B95}" sibTransId="{F6909E69-1F2A-4130-9851-A455908CC687}"/>
    <dgm:cxn modelId="{E211F921-30DC-4728-A222-6ECC4B43B9B7}" srcId="{A0C4B5F5-59D9-497F-81B7-0C85D9BC689D}" destId="{40271795-1DA6-4D83-8C35-F90A8132608F}" srcOrd="3" destOrd="0" parTransId="{E2B6F307-C157-4E07-A2FC-37677AA8B499}" sibTransId="{D2B461BE-C33C-4561-994A-2B496E44B8F6}"/>
    <dgm:cxn modelId="{FAB88537-8156-4685-823C-7631B4BD7284}" type="presOf" srcId="{D2B461BE-C33C-4561-994A-2B496E44B8F6}" destId="{94B4BAE5-4425-4754-A6B0-A43370481C4A}" srcOrd="1" destOrd="0" presId="urn:microsoft.com/office/officeart/2005/8/layout/cycle2"/>
    <dgm:cxn modelId="{0997DB37-5668-4FE0-98C9-CD478607DA78}" type="presOf" srcId="{B20998C5-4D7B-4F63-BE7F-DEC7F906B392}" destId="{93CA2C20-5302-4A19-977E-A0F6C886EE3C}" srcOrd="0" destOrd="0" presId="urn:microsoft.com/office/officeart/2005/8/layout/cycle2"/>
    <dgm:cxn modelId="{9E210939-F4A7-4F68-8E13-C239DDBBB995}" type="presOf" srcId="{F831C19D-B9C3-47C4-A272-810E70658454}" destId="{38DC7439-A7A5-4A73-B27B-2B763742A017}" srcOrd="0" destOrd="0" presId="urn:microsoft.com/office/officeart/2005/8/layout/cycle2"/>
    <dgm:cxn modelId="{53DC493A-6D58-49AB-AC47-9CCC6861673B}" type="presOf" srcId="{D2B461BE-C33C-4561-994A-2B496E44B8F6}" destId="{2428F14D-8680-4F34-A136-E8DCF5D50627}" srcOrd="0" destOrd="0" presId="urn:microsoft.com/office/officeart/2005/8/layout/cycle2"/>
    <dgm:cxn modelId="{44DA1A3C-8B6A-4168-B05F-2D3F80ADCBA9}" srcId="{A0C4B5F5-59D9-497F-81B7-0C85D9BC689D}" destId="{90C0DCD2-96C8-4626-855E-0A37FE6BDC24}" srcOrd="2" destOrd="0" parTransId="{41DFB857-BD69-4BF5-AB3C-0E0457120635}" sibTransId="{8FE262BA-8583-45AF-8FED-DE75A66A0CE9}"/>
    <dgm:cxn modelId="{9E04E547-9ACF-492F-AD22-090BED08D07B}" type="presOf" srcId="{EF35FBC9-DDCE-4209-9571-0F1583256775}" destId="{8BE11D97-4B4A-4F38-AEF5-9DDA3687028A}" srcOrd="0" destOrd="0" presId="urn:microsoft.com/office/officeart/2005/8/layout/cycle2"/>
    <dgm:cxn modelId="{3563EA50-79FB-4EB3-860E-1A9676860385}" type="presOf" srcId="{F831C19D-B9C3-47C4-A272-810E70658454}" destId="{15D91DA3-2E1E-4FDD-B72C-5F02C0C747F3}" srcOrd="1" destOrd="0" presId="urn:microsoft.com/office/officeart/2005/8/layout/cycle2"/>
    <dgm:cxn modelId="{69BF7A5A-A3AC-42DA-81E1-017BC93A0BAE}" type="presOf" srcId="{8FE262BA-8583-45AF-8FED-DE75A66A0CE9}" destId="{2B85BE43-73CF-4814-86CF-24FE47F3A059}" srcOrd="1" destOrd="0" presId="urn:microsoft.com/office/officeart/2005/8/layout/cycle2"/>
    <dgm:cxn modelId="{7DED9482-35B9-4470-B8B1-2DB3EBBA0CEC}" type="presOf" srcId="{8FE262BA-8583-45AF-8FED-DE75A66A0CE9}" destId="{5EC2E35E-DB64-430D-A500-451FBEE39AB5}" srcOrd="0" destOrd="0" presId="urn:microsoft.com/office/officeart/2005/8/layout/cycle2"/>
    <dgm:cxn modelId="{59740984-DFD6-4CE8-B49F-3E6DB49F919E}" type="presOf" srcId="{D4B4B4CB-7D97-4395-BD90-B16092C9CF0F}" destId="{73C5D971-12DB-4CB6-939F-7035CEF04019}" srcOrd="0" destOrd="0" presId="urn:microsoft.com/office/officeart/2005/8/layout/cycle2"/>
    <dgm:cxn modelId="{43A51C92-38F6-4A3C-ADA1-DEAB20969B7B}" srcId="{A0C4B5F5-59D9-497F-81B7-0C85D9BC689D}" destId="{0EBCAB77-A313-4C2E-AF21-AB7356B0856C}" srcOrd="0" destOrd="0" parTransId="{0458D3D4-8931-4211-ADA9-C99F523CC55B}" sibTransId="{B20998C5-4D7B-4F63-BE7F-DEC7F906B392}"/>
    <dgm:cxn modelId="{768FEEA4-344A-4490-91FF-51DF1BE2BBF5}" type="presOf" srcId="{A0C4B5F5-59D9-497F-81B7-0C85D9BC689D}" destId="{46914791-FB60-42C4-A797-F8218239D656}" srcOrd="0" destOrd="0" presId="urn:microsoft.com/office/officeart/2005/8/layout/cycle2"/>
    <dgm:cxn modelId="{90F4ABBC-BE88-46AF-AE28-8358D89512CC}" type="presOf" srcId="{F6909E69-1F2A-4130-9851-A455908CC687}" destId="{70D9484F-338C-44C9-9922-319C0C0E6268}" srcOrd="1" destOrd="0" presId="urn:microsoft.com/office/officeart/2005/8/layout/cycle2"/>
    <dgm:cxn modelId="{2CA514BE-D802-456F-A3BB-E4FA5C8C9F4B}" type="presOf" srcId="{F6909E69-1F2A-4130-9851-A455908CC687}" destId="{B2E0D07D-AA10-440A-BFB6-8B3DC686C9A7}" srcOrd="0" destOrd="0" presId="urn:microsoft.com/office/officeart/2005/8/layout/cycle2"/>
    <dgm:cxn modelId="{D4DC13C0-E2EE-4FE1-8E0A-DBDBA0E9821B}" type="presOf" srcId="{B20998C5-4D7B-4F63-BE7F-DEC7F906B392}" destId="{69D16723-641B-4AAC-87B4-4BC0B7723A66}" srcOrd="1" destOrd="0" presId="urn:microsoft.com/office/officeart/2005/8/layout/cycle2"/>
    <dgm:cxn modelId="{756D7EE5-8264-457E-8D33-84C563E5FE21}" type="presOf" srcId="{90C0DCD2-96C8-4626-855E-0A37FE6BDC24}" destId="{4BC6C354-843A-4AF6-949E-8C33A942D35A}" srcOrd="0" destOrd="0" presId="urn:microsoft.com/office/officeart/2005/8/layout/cycle2"/>
    <dgm:cxn modelId="{090B72F3-72F8-491F-A12F-0C3268EA05BA}" srcId="{A0C4B5F5-59D9-497F-81B7-0C85D9BC689D}" destId="{D4B4B4CB-7D97-4395-BD90-B16092C9CF0F}" srcOrd="1" destOrd="0" parTransId="{59F93FA7-09FA-494F-9E03-676A8AFD8813}" sibTransId="{F831C19D-B9C3-47C4-A272-810E70658454}"/>
    <dgm:cxn modelId="{43A9CFF3-1F60-466A-8E8E-03C7F46E3914}" type="presOf" srcId="{0EBCAB77-A313-4C2E-AF21-AB7356B0856C}" destId="{750151C0-27E6-4C19-9F56-5E6A10E93424}" srcOrd="0" destOrd="0" presId="urn:microsoft.com/office/officeart/2005/8/layout/cycle2"/>
    <dgm:cxn modelId="{2852CC1D-8341-4D3C-9875-5B4CBFF60914}" type="presParOf" srcId="{46914791-FB60-42C4-A797-F8218239D656}" destId="{750151C0-27E6-4C19-9F56-5E6A10E93424}" srcOrd="0" destOrd="0" presId="urn:microsoft.com/office/officeart/2005/8/layout/cycle2"/>
    <dgm:cxn modelId="{3B95364D-9BDC-4E29-BA50-8DF8BE387EF2}" type="presParOf" srcId="{46914791-FB60-42C4-A797-F8218239D656}" destId="{93CA2C20-5302-4A19-977E-A0F6C886EE3C}" srcOrd="1" destOrd="0" presId="urn:microsoft.com/office/officeart/2005/8/layout/cycle2"/>
    <dgm:cxn modelId="{1FF3D0BA-3F7F-47F5-94A7-9D3CF287D42A}" type="presParOf" srcId="{93CA2C20-5302-4A19-977E-A0F6C886EE3C}" destId="{69D16723-641B-4AAC-87B4-4BC0B7723A66}" srcOrd="0" destOrd="0" presId="urn:microsoft.com/office/officeart/2005/8/layout/cycle2"/>
    <dgm:cxn modelId="{FA52A09C-5691-4372-B434-033B2D2905DC}" type="presParOf" srcId="{46914791-FB60-42C4-A797-F8218239D656}" destId="{73C5D971-12DB-4CB6-939F-7035CEF04019}" srcOrd="2" destOrd="0" presId="urn:microsoft.com/office/officeart/2005/8/layout/cycle2"/>
    <dgm:cxn modelId="{7AE319F9-CE02-4D27-8FA7-3B26BEEE1700}" type="presParOf" srcId="{46914791-FB60-42C4-A797-F8218239D656}" destId="{38DC7439-A7A5-4A73-B27B-2B763742A017}" srcOrd="3" destOrd="0" presId="urn:microsoft.com/office/officeart/2005/8/layout/cycle2"/>
    <dgm:cxn modelId="{B0F16B0E-3D63-4963-BE51-10BB608F9C9E}" type="presParOf" srcId="{38DC7439-A7A5-4A73-B27B-2B763742A017}" destId="{15D91DA3-2E1E-4FDD-B72C-5F02C0C747F3}" srcOrd="0" destOrd="0" presId="urn:microsoft.com/office/officeart/2005/8/layout/cycle2"/>
    <dgm:cxn modelId="{5B1170F8-89C9-4395-9B12-1C43FA5314BD}" type="presParOf" srcId="{46914791-FB60-42C4-A797-F8218239D656}" destId="{4BC6C354-843A-4AF6-949E-8C33A942D35A}" srcOrd="4" destOrd="0" presId="urn:microsoft.com/office/officeart/2005/8/layout/cycle2"/>
    <dgm:cxn modelId="{F4A7BE63-A648-4EE5-A454-581B62692BD1}" type="presParOf" srcId="{46914791-FB60-42C4-A797-F8218239D656}" destId="{5EC2E35E-DB64-430D-A500-451FBEE39AB5}" srcOrd="5" destOrd="0" presId="urn:microsoft.com/office/officeart/2005/8/layout/cycle2"/>
    <dgm:cxn modelId="{594304A5-DC8C-4A83-A1D3-DB29BC09A014}" type="presParOf" srcId="{5EC2E35E-DB64-430D-A500-451FBEE39AB5}" destId="{2B85BE43-73CF-4814-86CF-24FE47F3A059}" srcOrd="0" destOrd="0" presId="urn:microsoft.com/office/officeart/2005/8/layout/cycle2"/>
    <dgm:cxn modelId="{9C5D10A8-4361-4BFD-A5C5-7E4332F59E0C}" type="presParOf" srcId="{46914791-FB60-42C4-A797-F8218239D656}" destId="{2BC7DAB0-26D9-45F9-ACB6-37980179010E}" srcOrd="6" destOrd="0" presId="urn:microsoft.com/office/officeart/2005/8/layout/cycle2"/>
    <dgm:cxn modelId="{2EE403A9-BA58-430D-9F8F-16B06ABFAEDC}" type="presParOf" srcId="{46914791-FB60-42C4-A797-F8218239D656}" destId="{2428F14D-8680-4F34-A136-E8DCF5D50627}" srcOrd="7" destOrd="0" presId="urn:microsoft.com/office/officeart/2005/8/layout/cycle2"/>
    <dgm:cxn modelId="{11858DD8-6CDD-4172-9EC7-7261725A7EAB}" type="presParOf" srcId="{2428F14D-8680-4F34-A136-E8DCF5D50627}" destId="{94B4BAE5-4425-4754-A6B0-A43370481C4A}" srcOrd="0" destOrd="0" presId="urn:microsoft.com/office/officeart/2005/8/layout/cycle2"/>
    <dgm:cxn modelId="{CB565241-6190-4210-BEFD-6EB1823B1E2F}" type="presParOf" srcId="{46914791-FB60-42C4-A797-F8218239D656}" destId="{8BE11D97-4B4A-4F38-AEF5-9DDA3687028A}" srcOrd="8" destOrd="0" presId="urn:microsoft.com/office/officeart/2005/8/layout/cycle2"/>
    <dgm:cxn modelId="{28D1FEE7-4EF5-4180-86DA-DCCAFCA98857}" type="presParOf" srcId="{46914791-FB60-42C4-A797-F8218239D656}" destId="{B2E0D07D-AA10-440A-BFB6-8B3DC686C9A7}" srcOrd="9" destOrd="0" presId="urn:microsoft.com/office/officeart/2005/8/layout/cycle2"/>
    <dgm:cxn modelId="{49D15296-AB04-4D97-BE2F-CEC74D8A3DD7}" type="presParOf" srcId="{B2E0D07D-AA10-440A-BFB6-8B3DC686C9A7}" destId="{70D9484F-338C-44C9-9922-319C0C0E626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151C0-27E6-4C19-9F56-5E6A10E93424}">
      <dsp:nvSpPr>
        <dsp:cNvPr id="0" name=""/>
        <dsp:cNvSpPr/>
      </dsp:nvSpPr>
      <dsp:spPr>
        <a:xfrm>
          <a:off x="3437712" y="304"/>
          <a:ext cx="1481174" cy="148117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he-IL" sz="3600" b="1" kern="1200" dirty="0"/>
            <a:t>מה</a:t>
          </a:r>
          <a:r>
            <a:rPr lang="he-IL" sz="3600" kern="1200" dirty="0"/>
            <a:t> </a:t>
          </a:r>
        </a:p>
      </dsp:txBody>
      <dsp:txXfrm>
        <a:off x="3654625" y="217217"/>
        <a:ext cx="1047348" cy="1047348"/>
      </dsp:txXfrm>
    </dsp:sp>
    <dsp:sp modelId="{93CA2C20-5302-4A19-977E-A0F6C886EE3C}">
      <dsp:nvSpPr>
        <dsp:cNvPr id="0" name=""/>
        <dsp:cNvSpPr/>
      </dsp:nvSpPr>
      <dsp:spPr>
        <a:xfrm rot="2160000">
          <a:off x="4871900" y="1137646"/>
          <a:ext cx="393019" cy="499896"/>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he-IL" sz="2200" kern="1200"/>
        </a:p>
      </dsp:txBody>
      <dsp:txXfrm>
        <a:off x="4883159" y="1202973"/>
        <a:ext cx="275113" cy="299938"/>
      </dsp:txXfrm>
    </dsp:sp>
    <dsp:sp modelId="{73C5D971-12DB-4CB6-939F-7035CEF04019}">
      <dsp:nvSpPr>
        <dsp:cNvPr id="0" name=""/>
        <dsp:cNvSpPr/>
      </dsp:nvSpPr>
      <dsp:spPr>
        <a:xfrm>
          <a:off x="5235931" y="1306787"/>
          <a:ext cx="1481174" cy="148117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he-IL" sz="3600" b="1" kern="1200" dirty="0"/>
            <a:t>מקום</a:t>
          </a:r>
        </a:p>
      </dsp:txBody>
      <dsp:txXfrm>
        <a:off x="5452844" y="1523700"/>
        <a:ext cx="1047348" cy="1047348"/>
      </dsp:txXfrm>
    </dsp:sp>
    <dsp:sp modelId="{38DC7439-A7A5-4A73-B27B-2B763742A017}">
      <dsp:nvSpPr>
        <dsp:cNvPr id="0" name=""/>
        <dsp:cNvSpPr/>
      </dsp:nvSpPr>
      <dsp:spPr>
        <a:xfrm rot="6480000">
          <a:off x="5440017" y="2843814"/>
          <a:ext cx="393019" cy="499896"/>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he-IL" sz="2200" kern="1200"/>
        </a:p>
      </dsp:txBody>
      <dsp:txXfrm rot="10800000">
        <a:off x="5517187" y="2887725"/>
        <a:ext cx="275113" cy="299938"/>
      </dsp:txXfrm>
    </dsp:sp>
    <dsp:sp modelId="{4BC6C354-843A-4AF6-949E-8C33A942D35A}">
      <dsp:nvSpPr>
        <dsp:cNvPr id="0" name=""/>
        <dsp:cNvSpPr/>
      </dsp:nvSpPr>
      <dsp:spPr>
        <a:xfrm>
          <a:off x="4549073" y="3420720"/>
          <a:ext cx="1481174" cy="148117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he-IL" sz="3600" b="1" kern="1200" dirty="0"/>
            <a:t>מתי</a:t>
          </a:r>
        </a:p>
      </dsp:txBody>
      <dsp:txXfrm>
        <a:off x="4765986" y="3637633"/>
        <a:ext cx="1047348" cy="1047348"/>
      </dsp:txXfrm>
    </dsp:sp>
    <dsp:sp modelId="{5EC2E35E-DB64-430D-A500-451FBEE39AB5}">
      <dsp:nvSpPr>
        <dsp:cNvPr id="0" name=""/>
        <dsp:cNvSpPr/>
      </dsp:nvSpPr>
      <dsp:spPr>
        <a:xfrm rot="10800000">
          <a:off x="3992913" y="3911359"/>
          <a:ext cx="393019" cy="499896"/>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he-IL" sz="2200" kern="1200"/>
        </a:p>
      </dsp:txBody>
      <dsp:txXfrm rot="10800000">
        <a:off x="4110819" y="4011338"/>
        <a:ext cx="275113" cy="299938"/>
      </dsp:txXfrm>
    </dsp:sp>
    <dsp:sp modelId="{2BC7DAB0-26D9-45F9-ACB6-37980179010E}">
      <dsp:nvSpPr>
        <dsp:cNvPr id="0" name=""/>
        <dsp:cNvSpPr/>
      </dsp:nvSpPr>
      <dsp:spPr>
        <a:xfrm>
          <a:off x="2326352" y="3420720"/>
          <a:ext cx="1481174" cy="148117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he-IL" sz="3600" b="1" kern="1200" dirty="0"/>
            <a:t>מי</a:t>
          </a:r>
        </a:p>
      </dsp:txBody>
      <dsp:txXfrm>
        <a:off x="2543265" y="3637633"/>
        <a:ext cx="1047348" cy="1047348"/>
      </dsp:txXfrm>
    </dsp:sp>
    <dsp:sp modelId="{2428F14D-8680-4F34-A136-E8DCF5D50627}">
      <dsp:nvSpPr>
        <dsp:cNvPr id="0" name=""/>
        <dsp:cNvSpPr/>
      </dsp:nvSpPr>
      <dsp:spPr>
        <a:xfrm rot="15120000">
          <a:off x="2530437" y="2864971"/>
          <a:ext cx="393019" cy="499896"/>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he-IL" sz="2200" kern="1200"/>
        </a:p>
      </dsp:txBody>
      <dsp:txXfrm rot="10800000">
        <a:off x="2607607" y="3021018"/>
        <a:ext cx="275113" cy="299938"/>
      </dsp:txXfrm>
    </dsp:sp>
    <dsp:sp modelId="{8BE11D97-4B4A-4F38-AEF5-9DDA3687028A}">
      <dsp:nvSpPr>
        <dsp:cNvPr id="0" name=""/>
        <dsp:cNvSpPr/>
      </dsp:nvSpPr>
      <dsp:spPr>
        <a:xfrm>
          <a:off x="1639493" y="1306787"/>
          <a:ext cx="1481174" cy="1481174"/>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he-IL" sz="3600" b="1" kern="1200" dirty="0"/>
            <a:t>איך</a:t>
          </a:r>
        </a:p>
      </dsp:txBody>
      <dsp:txXfrm>
        <a:off x="1856406" y="1523700"/>
        <a:ext cx="1047348" cy="1047348"/>
      </dsp:txXfrm>
    </dsp:sp>
    <dsp:sp modelId="{B2E0D07D-AA10-440A-BFB6-8B3DC686C9A7}">
      <dsp:nvSpPr>
        <dsp:cNvPr id="0" name=""/>
        <dsp:cNvSpPr/>
      </dsp:nvSpPr>
      <dsp:spPr>
        <a:xfrm rot="19440000">
          <a:off x="3073681" y="1150723"/>
          <a:ext cx="393019" cy="499896"/>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he-IL" sz="2200" kern="1200"/>
        </a:p>
      </dsp:txBody>
      <dsp:txXfrm>
        <a:off x="3084940" y="1285354"/>
        <a:ext cx="275113" cy="29993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B59C9E3-81E1-4003-87CC-8460DCF7817F}" type="datetimeFigureOut">
              <a:rPr lang="he-IL" smtClean="0"/>
              <a:t>כ"ח/תשרי/תשפ"א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786F751-ACDD-422C-8A3D-91F327CB0B7D}" type="slidenum">
              <a:rPr lang="he-IL" smtClean="0"/>
              <a:t>‹#›</a:t>
            </a:fld>
            <a:endParaRPr lang="he-IL"/>
          </a:p>
        </p:txBody>
      </p:sp>
    </p:spTree>
    <p:extLst>
      <p:ext uri="{BB962C8B-B14F-4D97-AF65-F5344CB8AC3E}">
        <p14:creationId xmlns:p14="http://schemas.microsoft.com/office/powerpoint/2010/main" val="22322901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68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4147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610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72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55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38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4183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D6F83B4-4527-4147-AD95-DA0687FA723C}"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945386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152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9138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7235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23486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ea typeface="+mn-ea"/>
                <a:cs typeface="Varela Round"/>
              </a:rPr>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406395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ea typeface="+mn-ea"/>
                <a:cs typeface="Varela Round"/>
              </a:rPr>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95491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ea typeface="+mn-ea"/>
                <a:cs typeface="Varela Round"/>
              </a:rPr>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Tree>
    <p:extLst>
      <p:ext uri="{BB962C8B-B14F-4D97-AF65-F5344CB8AC3E}">
        <p14:creationId xmlns:p14="http://schemas.microsoft.com/office/powerpoint/2010/main" val="395955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Varela Round" pitchFamily="2" charset="-79"/>
              <a:ea typeface="+mn-ea"/>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Varela Round" pitchFamily="2" charset="-79"/>
              <a:ea typeface="+mn-ea"/>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Varela Round" pitchFamily="2" charset="-79"/>
              <a:ea typeface="+mn-ea"/>
              <a:cs typeface="Varela Round" pitchFamily="2" charset="-79"/>
            </a:endParaRPr>
          </a:p>
        </p:txBody>
      </p:sp>
    </p:spTree>
    <p:extLst>
      <p:ext uri="{BB962C8B-B14F-4D97-AF65-F5344CB8AC3E}">
        <p14:creationId xmlns:p14="http://schemas.microsoft.com/office/powerpoint/2010/main" val="388919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Tree>
    <p:extLst>
      <p:ext uri="{BB962C8B-B14F-4D97-AF65-F5344CB8AC3E}">
        <p14:creationId xmlns:p14="http://schemas.microsoft.com/office/powerpoint/2010/main" val="188935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ea typeface="+mn-ea"/>
              <a:cs typeface="Varela Round"/>
            </a:endParaRPr>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32740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Varela Round" pitchFamily="2" charset="-79"/>
              <a:ea typeface="+mn-ea"/>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Varela Round" pitchFamily="2" charset="-79"/>
              <a:ea typeface="+mn-ea"/>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Varela Round" pitchFamily="2" charset="-79"/>
              <a:ea typeface="+mn-ea"/>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168096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Varela Round" pitchFamily="2" charset="-79"/>
              <a:ea typeface="+mn-ea"/>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Varela Round" pitchFamily="2" charset="-79"/>
              <a:ea typeface="+mn-ea"/>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Varela Round" pitchFamily="2" charset="-79"/>
              <a:ea typeface="+mn-ea"/>
              <a:cs typeface="Varela Round" pitchFamily="2" charset="-79"/>
            </a:endParaRPr>
          </a:p>
        </p:txBody>
      </p:sp>
    </p:spTree>
    <p:extLst>
      <p:ext uri="{BB962C8B-B14F-4D97-AF65-F5344CB8AC3E}">
        <p14:creationId xmlns:p14="http://schemas.microsoft.com/office/powerpoint/2010/main" val="240740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ea typeface="+mn-ea"/>
                <a:cs typeface="Varela Round"/>
              </a:rPr>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Tree>
    <p:extLst>
      <p:ext uri="{BB962C8B-B14F-4D97-AF65-F5344CB8AC3E}">
        <p14:creationId xmlns:p14="http://schemas.microsoft.com/office/powerpoint/2010/main" val="55543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ea typeface="+mn-ea"/>
                <a:cs typeface="Varela Round"/>
              </a:rPr>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ea typeface="+mn-ea"/>
              <a:cs typeface="Varela Round"/>
            </a:endParaRPr>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417732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BB6F552B-607E-4869-A917-C44959BDCB12}" type="datetimeFigureOut">
              <a:rPr kumimoji="0" lang="he-IL" sz="1200" b="0" i="0" u="none" strike="noStrike" kern="1200" cap="none" spc="0" normalizeH="0" baseline="0" noProof="0" smtClean="0">
                <a:ln>
                  <a:noFill/>
                </a:ln>
                <a:solidFill>
                  <a:srgbClr val="002060">
                    <a:tint val="75000"/>
                  </a:srgbClr>
                </a:solidFill>
                <a:effectLst/>
                <a:uLnTx/>
                <a:uFillTx/>
                <a:ea typeface="+mn-ea"/>
                <a:cs typeface="Varela Round"/>
              </a:rPr>
              <a:pPr marL="0" marR="0" lvl="0" indent="0" algn="r" defTabSz="914400" rtl="1" eaLnBrk="1" fontAlgn="auto" latinLnBrk="0" hangingPunct="1">
                <a:lnSpc>
                  <a:spcPct val="100000"/>
                </a:lnSpc>
                <a:spcBef>
                  <a:spcPts val="0"/>
                </a:spcBef>
                <a:spcAft>
                  <a:spcPts val="0"/>
                </a:spcAft>
                <a:buClrTx/>
                <a:buSzTx/>
                <a:buFontTx/>
                <a:buNone/>
                <a:tabLst/>
                <a:defRPr/>
              </a:pPr>
              <a:t>כ"ח/תשרי/תשפ"א</a:t>
            </a:fld>
            <a:endParaRPr kumimoji="0" lang="he-IL" sz="1200" b="0" i="0" u="none" strike="noStrike" kern="1200" cap="none" spc="0" normalizeH="0" baseline="0" noProof="0">
              <a:ln>
                <a:noFill/>
              </a:ln>
              <a:solidFill>
                <a:srgbClr val="002060">
                  <a:tint val="75000"/>
                </a:srgbClr>
              </a:solidFill>
              <a:effectLst/>
              <a:uLnTx/>
              <a:uFillTx/>
              <a:ea typeface="+mn-ea"/>
              <a:cs typeface="Varela Round"/>
            </a:endParaRPr>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srgbClr val="002060">
                  <a:tint val="75000"/>
                </a:srgbClr>
              </a:solidFill>
              <a:effectLst/>
              <a:uLnTx/>
              <a:uFillTx/>
              <a:ea typeface="+mn-ea"/>
              <a:cs typeface="Varela Round"/>
            </a:endParaRPr>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16478A40-4CDB-4A89-A7AB-ED0E5AEAC786}" type="slidenum">
              <a:rPr kumimoji="0" lang="he-IL" sz="1200" b="0" i="0" u="none" strike="noStrike" kern="1200" cap="none" spc="0" normalizeH="0" baseline="0" noProof="0" smtClean="0">
                <a:ln>
                  <a:noFill/>
                </a:ln>
                <a:solidFill>
                  <a:srgbClr val="002060">
                    <a:tint val="75000"/>
                  </a:srgbClr>
                </a:solidFill>
                <a:effectLst/>
                <a:uLnTx/>
                <a:uFillTx/>
                <a:ea typeface="+mn-ea"/>
                <a:cs typeface="Varela Round"/>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rgbClr val="002060">
                  <a:tint val="75000"/>
                </a:srgbClr>
              </a:solidFill>
              <a:effectLst/>
              <a:uLnTx/>
              <a:uFillTx/>
              <a:ea typeface="+mn-ea"/>
              <a:cs typeface="Varela Round"/>
            </a:endParaRPr>
          </a:p>
        </p:txBody>
      </p:sp>
    </p:spTree>
    <p:extLst>
      <p:ext uri="{BB962C8B-B14F-4D97-AF65-F5344CB8AC3E}">
        <p14:creationId xmlns:p14="http://schemas.microsoft.com/office/powerpoint/2010/main" val="171463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op.education.gov.il/tchumey_daat/historya/chativa-elyona/noseem_nilmadim/leomiyot/" TargetMode="Externa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he.wikipedia.org/wiki/%D7%90%D7%96%27%D7%9F_%D7%93%D7%9C%D7%A7%D7%A8%D7%95%D7%90%D7%94"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pop.education.gov.il/tchumey_daat/historya/chativa-elyona/noseem_nilmadim/leomiyot/" TargetMode="External"/><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s://he.wikipedia.org/wiki" TargetMode="External"/><Relationship Id="rId2" Type="http://schemas.openxmlformats.org/officeDocument/2006/relationships/hyperlink" Target="https://lib.cet.ac.il/pages/item.asp?item=9073" TargetMode="External"/><Relationship Id="rId1" Type="http://schemas.openxmlformats.org/officeDocument/2006/relationships/slideLayout" Target="../slideLayouts/slideLayout7.xml"/><Relationship Id="rId4" Type="http://schemas.openxmlformats.org/officeDocument/2006/relationships/hyperlink" Target="https://publicdomainvectors.org/he/%D7%A7%D7%9C%D7%99%D7%A4%D7%A8%D7%98%20%D7%97%D7%99%D7%A0%D7%9D/%D7%A1%D7%9E%D7%9C-%D7%99%D7%95%D7%95%D7%9F/81171.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B9MMqX0EUWY?start=48"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lo.cet.ac.il/player/?document=c39274d7-b6ad-46e4-9135-5fcb91c6091e&amp;language=h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98215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069012" y="343955"/>
            <a:ext cx="9885423" cy="762353"/>
          </a:xfrm>
        </p:spPr>
        <p:txBody>
          <a:bodyPr/>
          <a:lstStyle/>
          <a:p>
            <a:r>
              <a:rPr lang="he-IL" sz="4000" dirty="0"/>
              <a:t>המצב של יוון לפני המאבק הלאומי </a:t>
            </a:r>
          </a:p>
        </p:txBody>
      </p:sp>
      <p:sp>
        <p:nvSpPr>
          <p:cNvPr id="10" name="חץ: למטה 27">
            <a:extLst>
              <a:ext uri="{FF2B5EF4-FFF2-40B4-BE49-F238E27FC236}">
                <a16:creationId xmlns:a16="http://schemas.microsoft.com/office/drawing/2014/main" id="{CB227821-2DD5-4818-A05A-75F0F9EA8079}"/>
              </a:ext>
            </a:extLst>
          </p:cNvPr>
          <p:cNvSpPr/>
          <p:nvPr/>
        </p:nvSpPr>
        <p:spPr>
          <a:xfrm>
            <a:off x="7659526" y="1511257"/>
            <a:ext cx="4294909" cy="3304326"/>
          </a:xfrm>
          <a:prstGeom prst="downArrow">
            <a:avLst>
              <a:gd name="adj1" fmla="val 74015"/>
              <a:gd name="adj2" fmla="val 43737"/>
            </a:avLst>
          </a:prstGeom>
          <a:solidFill>
            <a:schemeClr val="tx1">
              <a:lumMod val="10000"/>
              <a:lumOff val="9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solidFill>
                  <a:srgbClr val="192A72"/>
                </a:solidFill>
                <a:latin typeface="Varela Round" panose="00000500000000000000" pitchFamily="2" charset="-79"/>
                <a:cs typeface="Varela Round" panose="00000500000000000000" pitchFamily="2" charset="-79"/>
              </a:rPr>
              <a:t>ראשיתה של יוון לפני 3000 שנים ויותר, בעלת עבר מפואר (</a:t>
            </a:r>
            <a:r>
              <a:rPr lang="he-IL" sz="1600" b="1" dirty="0">
                <a:solidFill>
                  <a:srgbClr val="192A72"/>
                </a:solidFill>
                <a:latin typeface="Varela Round" panose="00000500000000000000" pitchFamily="2" charset="-79"/>
                <a:cs typeface="Varela Round" panose="00000500000000000000" pitchFamily="2" charset="-79"/>
              </a:rPr>
              <a:t>הלס, אתונה</a:t>
            </a:r>
            <a:r>
              <a:rPr lang="he-IL" b="1" dirty="0">
                <a:solidFill>
                  <a:srgbClr val="192A72"/>
                </a:solidFill>
                <a:latin typeface="Varela Round" panose="00000500000000000000" pitchFamily="2" charset="-79"/>
                <a:cs typeface="Varela Round" panose="00000500000000000000" pitchFamily="2" charset="-79"/>
              </a:rPr>
              <a:t>)</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solidFill>
                  <a:srgbClr val="192A72"/>
                </a:solidFill>
                <a:latin typeface="Varela Round" panose="00000500000000000000" pitchFamily="2" charset="-79"/>
                <a:cs typeface="Varela Round" panose="00000500000000000000" pitchFamily="2" charset="-79"/>
              </a:rPr>
              <a:t>"מולדת תרבות המערב."</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he-IL" b="1" dirty="0">
              <a:solidFill>
                <a:srgbClr val="192A72"/>
              </a:solidFill>
              <a:latin typeface="Varela Round" panose="00000500000000000000" pitchFamily="2" charset="-79"/>
              <a:cs typeface="Varela Round" panose="00000500000000000000"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במאה החמישית אימצה את הנצרות האורתודוכסית</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solidFill>
                  <a:srgbClr val="192A72"/>
                </a:solidFill>
                <a:latin typeface="Varela Round" panose="00000500000000000000" pitchFamily="2" charset="-79"/>
                <a:cs typeface="Varela Round" panose="00000500000000000000" pitchFamily="2" charset="-79"/>
              </a:rPr>
              <a:t>רוב אוכלוסייתה כפרית</a:t>
            </a:r>
          </a:p>
        </p:txBody>
      </p:sp>
      <p:sp>
        <p:nvSpPr>
          <p:cNvPr id="12" name="חץ: למטה 27">
            <a:extLst>
              <a:ext uri="{FF2B5EF4-FFF2-40B4-BE49-F238E27FC236}">
                <a16:creationId xmlns:a16="http://schemas.microsoft.com/office/drawing/2014/main" id="{CB227821-2DD5-4818-A05A-75F0F9EA8079}"/>
              </a:ext>
            </a:extLst>
          </p:cNvPr>
          <p:cNvSpPr/>
          <p:nvPr/>
        </p:nvSpPr>
        <p:spPr>
          <a:xfrm>
            <a:off x="0" y="3538118"/>
            <a:ext cx="5109883" cy="2971800"/>
          </a:xfrm>
          <a:prstGeom prst="downArrow">
            <a:avLst>
              <a:gd name="adj1" fmla="val 74015"/>
              <a:gd name="adj2" fmla="val 32488"/>
            </a:avLst>
          </a:prstGeom>
          <a:solidFill>
            <a:schemeClr val="accent6">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endParaRP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רעיונות ההשכלה</a:t>
            </a:r>
            <a:r>
              <a:rPr kumimoji="0" lang="he-IL" sz="1800" b="1" i="0" u="none" strike="noStrike" kern="1200" cap="none" spc="0" normalizeH="0" noProof="0" dirty="0">
                <a:ln>
                  <a:noFill/>
                </a:ln>
                <a:solidFill>
                  <a:srgbClr val="192A72"/>
                </a:solidFill>
                <a:effectLst/>
                <a:uLnTx/>
                <a:uFillTx/>
                <a:latin typeface="Varela Round" panose="00000500000000000000" pitchFamily="2" charset="-79"/>
                <a:ea typeface="+mn-ea"/>
                <a:cs typeface="Varela Round" panose="00000500000000000000" pitchFamily="2" charset="-79"/>
              </a:rPr>
              <a:t> והרומנטיקה,</a:t>
            </a:r>
            <a:endParaRPr kumimoji="0" lang="he-IL" sz="18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endParaRPr>
          </a:p>
          <a:p>
            <a:pPr marL="0" marR="0" lvl="0" indent="0" algn="ctr" defTabSz="914400" rtl="1" eaLnBrk="1" fontAlgn="auto" latinLnBrk="0" hangingPunct="1">
              <a:lnSpc>
                <a:spcPct val="150000"/>
              </a:lnSpc>
              <a:spcBef>
                <a:spcPts val="0"/>
              </a:spcBef>
              <a:spcAft>
                <a:spcPts val="0"/>
              </a:spcAft>
              <a:buClrTx/>
              <a:buSzTx/>
              <a:buFontTx/>
              <a:buNone/>
              <a:tabLst/>
              <a:defRPr/>
            </a:pPr>
            <a:r>
              <a:rPr lang="he-IL" b="1" dirty="0">
                <a:solidFill>
                  <a:srgbClr val="192A72"/>
                </a:solidFill>
                <a:latin typeface="Varela Round" panose="00000500000000000000" pitchFamily="2" charset="-79"/>
                <a:cs typeface="Varela Round" panose="00000500000000000000" pitchFamily="2" charset="-79"/>
              </a:rPr>
              <a:t>היווצרות מעמד בינוני חזק,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 והצלחת </a:t>
            </a:r>
            <a:r>
              <a:rPr kumimoji="0" lang="he-IL" sz="1800" b="1" i="0" u="none" strike="noStrike" kern="1200" cap="none" spc="0" normalizeH="0" baseline="0" noProof="0" dirty="0" err="1">
                <a:ln>
                  <a:noFill/>
                </a:ln>
                <a:solidFill>
                  <a:srgbClr val="192A72"/>
                </a:solidFill>
                <a:effectLst/>
                <a:uLnTx/>
                <a:uFillTx/>
                <a:latin typeface="Varela Round" panose="00000500000000000000" pitchFamily="2" charset="-79"/>
                <a:ea typeface="+mn-ea"/>
                <a:cs typeface="Varela Round" panose="00000500000000000000" pitchFamily="2" charset="-79"/>
              </a:rPr>
              <a:t>המהפיכה</a:t>
            </a:r>
            <a:r>
              <a:rPr kumimoji="0" lang="he-IL" sz="1800" b="1" i="0" u="none" strike="noStrike" kern="1200" cap="none" spc="0" normalizeH="0" noProof="0" dirty="0">
                <a:ln>
                  <a:noFill/>
                </a:ln>
                <a:solidFill>
                  <a:srgbClr val="192A72"/>
                </a:solidFill>
                <a:effectLst/>
                <a:uLnTx/>
                <a:uFillTx/>
                <a:latin typeface="Varela Round" panose="00000500000000000000" pitchFamily="2" charset="-79"/>
                <a:ea typeface="+mn-ea"/>
                <a:cs typeface="Varela Round" panose="00000500000000000000" pitchFamily="2" charset="-79"/>
              </a:rPr>
              <a:t> הצרפתית</a:t>
            </a:r>
            <a:r>
              <a:rPr lang="he-IL" b="1" dirty="0">
                <a:solidFill>
                  <a:srgbClr val="192A72"/>
                </a:solidFill>
                <a:latin typeface="Varela Round" panose="00000500000000000000" pitchFamily="2" charset="-79"/>
                <a:cs typeface="Varela Round" panose="00000500000000000000" pitchFamily="2" charset="-79"/>
              </a:rPr>
              <a:t>                                        הביאו </a:t>
            </a:r>
            <a:r>
              <a:rPr kumimoji="0" lang="he-IL" sz="1800" b="1" i="0" u="none" strike="noStrike" kern="1200" cap="none" spc="0" normalizeH="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ל: הקמתן של אגודות </a:t>
            </a:r>
            <a:r>
              <a:rPr lang="he-IL" b="1" dirty="0">
                <a:solidFill>
                  <a:srgbClr val="192A72"/>
                </a:solidFill>
                <a:latin typeface="Varela Round" panose="00000500000000000000" pitchFamily="2" charset="-79"/>
                <a:cs typeface="Varela Round" panose="00000500000000000000" pitchFamily="2" charset="-79"/>
              </a:rPr>
              <a:t>לאומיות ולהחלטה לצאת למאבק לשחרור יוון</a:t>
            </a:r>
          </a:p>
        </p:txBody>
      </p:sp>
      <p:sp>
        <p:nvSpPr>
          <p:cNvPr id="7" name="חץ: למטה 27">
            <a:extLst>
              <a:ext uri="{FF2B5EF4-FFF2-40B4-BE49-F238E27FC236}">
                <a16:creationId xmlns:a16="http://schemas.microsoft.com/office/drawing/2014/main" id="{CB227821-2DD5-4818-A05A-75F0F9EA8079}"/>
              </a:ext>
            </a:extLst>
          </p:cNvPr>
          <p:cNvSpPr/>
          <p:nvPr/>
        </p:nvSpPr>
        <p:spPr>
          <a:xfrm>
            <a:off x="4037786" y="2870616"/>
            <a:ext cx="4693837" cy="2952297"/>
          </a:xfrm>
          <a:prstGeom prst="downArrow">
            <a:avLst>
              <a:gd name="adj1" fmla="val 74015"/>
              <a:gd name="adj2" fmla="val 43737"/>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6848" indent="0" algn="ctr">
              <a:lnSpc>
                <a:spcPct val="120000"/>
              </a:lnSpc>
              <a:buNone/>
            </a:pPr>
            <a:endParaRPr lang="he-IL" b="1" dirty="0">
              <a:solidFill>
                <a:srgbClr val="192A72"/>
              </a:solidFill>
            </a:endParaRPr>
          </a:p>
          <a:p>
            <a:pPr marL="96848" indent="0" algn="ctr">
              <a:lnSpc>
                <a:spcPct val="120000"/>
              </a:lnSpc>
              <a:buNone/>
            </a:pPr>
            <a:r>
              <a:rPr lang="he-IL" dirty="0">
                <a:solidFill>
                  <a:srgbClr val="192A72"/>
                </a:solidFill>
                <a:latin typeface="Varela Round" panose="00000500000000000000" pitchFamily="2" charset="-79"/>
                <a:cs typeface="Varela Round" panose="00000500000000000000" pitchFamily="2" charset="-79"/>
              </a:rPr>
              <a:t>במאה ה-15 (1453) </a:t>
            </a:r>
            <a:r>
              <a:rPr lang="he-IL" b="1" dirty="0">
                <a:solidFill>
                  <a:srgbClr val="192A72"/>
                </a:solidFill>
                <a:latin typeface="Varela Round" panose="00000500000000000000" pitchFamily="2" charset="-79"/>
                <a:cs typeface="Varela Round" panose="00000500000000000000" pitchFamily="2" charset="-79"/>
              </a:rPr>
              <a:t>נכבשה יוון על ידי האימפריה העות'מנית –המוסלמית</a:t>
            </a:r>
            <a:r>
              <a:rPr lang="he-IL" dirty="0">
                <a:solidFill>
                  <a:srgbClr val="192A72"/>
                </a:solidFill>
                <a:latin typeface="Varela Round" panose="00000500000000000000" pitchFamily="2" charset="-79"/>
                <a:cs typeface="Varela Round" panose="00000500000000000000" pitchFamily="2" charset="-79"/>
              </a:rPr>
              <a:t> </a:t>
            </a:r>
          </a:p>
          <a:p>
            <a:pPr marL="96848" indent="0" algn="ctr">
              <a:lnSpc>
                <a:spcPct val="120000"/>
              </a:lnSpc>
              <a:buNone/>
            </a:pPr>
            <a:r>
              <a:rPr lang="he-IL" dirty="0">
                <a:solidFill>
                  <a:srgbClr val="192A72"/>
                </a:solidFill>
                <a:latin typeface="Varela Round" panose="00000500000000000000" pitchFamily="2" charset="-79"/>
                <a:cs typeface="Varela Round" panose="00000500000000000000" pitchFamily="2" charset="-79"/>
              </a:rPr>
              <a:t>ששלטה עליה </a:t>
            </a:r>
            <a:r>
              <a:rPr lang="he-IL" sz="1400" dirty="0">
                <a:solidFill>
                  <a:srgbClr val="192A72"/>
                </a:solidFill>
                <a:latin typeface="Varela Round" panose="00000500000000000000" pitchFamily="2" charset="-79"/>
                <a:cs typeface="Varela Round" panose="00000500000000000000" pitchFamily="2" charset="-79"/>
              </a:rPr>
              <a:t>במשך</a:t>
            </a:r>
            <a:r>
              <a:rPr lang="he-IL" dirty="0">
                <a:solidFill>
                  <a:srgbClr val="192A72"/>
                </a:solidFill>
                <a:latin typeface="Varela Round" panose="00000500000000000000" pitchFamily="2" charset="-79"/>
                <a:cs typeface="Varela Round" panose="00000500000000000000" pitchFamily="2" charset="-79"/>
              </a:rPr>
              <a:t> </a:t>
            </a:r>
            <a:r>
              <a:rPr lang="he-IL" b="1" dirty="0">
                <a:solidFill>
                  <a:srgbClr val="192A72"/>
                </a:solidFill>
                <a:latin typeface="Varela Round" panose="00000500000000000000" pitchFamily="2" charset="-79"/>
                <a:cs typeface="Varela Round" panose="00000500000000000000" pitchFamily="2" charset="-79"/>
              </a:rPr>
              <a:t>400 שנים</a:t>
            </a:r>
          </a:p>
          <a:p>
            <a:pPr marL="96848" indent="0" algn="ctr">
              <a:lnSpc>
                <a:spcPct val="120000"/>
              </a:lnSpc>
              <a:buNone/>
            </a:pPr>
            <a:r>
              <a:rPr lang="he-IL" sz="2000" b="1" dirty="0">
                <a:solidFill>
                  <a:schemeClr val="accent4">
                    <a:lumMod val="40000"/>
                    <a:lumOff val="60000"/>
                  </a:schemeClr>
                </a:solidFill>
                <a:latin typeface="Varela Round" panose="00000500000000000000" pitchFamily="2" charset="-79"/>
                <a:cs typeface="Varela Round" panose="00000500000000000000" pitchFamily="2" charset="-79"/>
              </a:rPr>
              <a:t>במקביל- הגירת סוחרים יוונים מעבר לים </a:t>
            </a:r>
            <a:endParaRPr lang="he-IL" b="1" dirty="0">
              <a:solidFill>
                <a:srgbClr val="192A72"/>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14762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D6C7B008-63A1-4A34-A457-D6A0B6D54025}"/>
              </a:ext>
            </a:extLst>
          </p:cNvPr>
          <p:cNvSpPr>
            <a:spLocks noGrp="1"/>
          </p:cNvSpPr>
          <p:nvPr>
            <p:ph type="ctrTitle"/>
          </p:nvPr>
        </p:nvSpPr>
        <p:spPr/>
        <p:txBody>
          <a:bodyPr/>
          <a:lstStyle/>
          <a:p>
            <a:r>
              <a:rPr lang="he-IL" sz="2800" b="1" dirty="0"/>
              <a:t>קישור ל</a:t>
            </a:r>
            <a:r>
              <a:rPr lang="he-IL" sz="2800" b="1" u="sng" dirty="0"/>
              <a:t>מרחב הפדגוגי בהיסטוריה</a:t>
            </a:r>
            <a:r>
              <a:rPr lang="he-IL" sz="2800" b="1" dirty="0"/>
              <a:t> </a:t>
            </a:r>
            <a:r>
              <a:rPr lang="he-IL" sz="2800" b="1" dirty="0">
                <a:solidFill>
                  <a:schemeClr val="tx1">
                    <a:lumMod val="50000"/>
                    <a:lumOff val="50000"/>
                  </a:schemeClr>
                </a:solidFill>
              </a:rPr>
              <a:t>ונצא להפסקה</a:t>
            </a:r>
          </a:p>
        </p:txBody>
      </p:sp>
      <p:sp>
        <p:nvSpPr>
          <p:cNvPr id="5" name="TextBox 4"/>
          <p:cNvSpPr txBox="1"/>
          <p:nvPr/>
        </p:nvSpPr>
        <p:spPr>
          <a:xfrm>
            <a:off x="7703127" y="1648691"/>
            <a:ext cx="3740728" cy="338050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2060"/>
              </a:solidFill>
              <a:effectLst/>
              <a:uLnTx/>
              <a:uFillTx/>
              <a:ea typeface="+mn-ea"/>
              <a:cs typeface="Varela Round"/>
            </a:endParaRPr>
          </a:p>
        </p:txBody>
      </p:sp>
      <p:sp>
        <p:nvSpPr>
          <p:cNvPr id="2" name="מלבן 1"/>
          <p:cNvSpPr/>
          <p:nvPr/>
        </p:nvSpPr>
        <p:spPr>
          <a:xfrm>
            <a:off x="5890318" y="3726301"/>
            <a:ext cx="5309218" cy="800219"/>
          </a:xfrm>
          <a:prstGeom prst="rect">
            <a:avLst/>
          </a:prstGeom>
        </p:spPr>
        <p:txBody>
          <a:bodyPr wrap="square">
            <a:spAutoFit/>
          </a:bodyPr>
          <a:lstStyle/>
          <a:p>
            <a:r>
              <a:rPr lang="en-US" sz="1100" dirty="0">
                <a:hlinkClick r:id="rId2"/>
              </a:rPr>
              <a:t>https://pop.education.gov.il/tchumey_daat/historya/chativa-elyona/noseem_nilmadim/leomiyot/</a:t>
            </a:r>
            <a:r>
              <a:rPr lang="he-IL" sz="1100" dirty="0"/>
              <a:t>  </a:t>
            </a:r>
          </a:p>
          <a:p>
            <a:r>
              <a:rPr lang="he-IL" sz="1100" dirty="0"/>
              <a:t>כנסו לפעילות "</a:t>
            </a:r>
            <a:r>
              <a:rPr lang="he-IL" sz="1200" b="1" dirty="0"/>
              <a:t>פתאום קם אדם בבוקר ומרגיש שהוא עם ומתחיל ללכת" </a:t>
            </a:r>
          </a:p>
        </p:txBody>
      </p:sp>
      <p:pic>
        <p:nvPicPr>
          <p:cNvPr id="8" name="תמונה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1879" y="964351"/>
            <a:ext cx="3166096" cy="2693249"/>
          </a:xfrm>
          <a:prstGeom prst="rect">
            <a:avLst/>
          </a:prstGeom>
        </p:spPr>
      </p:pic>
      <p:pic>
        <p:nvPicPr>
          <p:cNvPr id="7" name="מציין מיקום של תמונה 6"/>
          <p:cNvPicPr>
            <a:picLocks noGrp="1" noChangeAspect="1"/>
          </p:cNvPicPr>
          <p:nvPr>
            <p:ph type="pic" idx="1"/>
          </p:nvPr>
        </p:nvPicPr>
        <p:blipFill>
          <a:blip r:embed="rId4"/>
          <a:srcRect t="25508" b="25508"/>
          <a:stretch>
            <a:fillRect/>
          </a:stretch>
        </p:blipFill>
        <p:spPr>
          <a:xfrm>
            <a:off x="161147" y="964351"/>
            <a:ext cx="6325895" cy="4266555"/>
          </a:xfrm>
          <a:prstGeom prst="rect">
            <a:avLst/>
          </a:prstGeom>
        </p:spPr>
      </p:pic>
      <p:sp>
        <p:nvSpPr>
          <p:cNvPr id="9" name="TextBox 8"/>
          <p:cNvSpPr txBox="1"/>
          <p:nvPr/>
        </p:nvSpPr>
        <p:spPr>
          <a:xfrm>
            <a:off x="228600" y="5520301"/>
            <a:ext cx="6022289" cy="646331"/>
          </a:xfrm>
          <a:prstGeom prst="rect">
            <a:avLst/>
          </a:prstGeom>
          <a:noFill/>
        </p:spPr>
        <p:txBody>
          <a:bodyPr wrap="square" rtlCol="1">
            <a:spAutoFit/>
          </a:bodyPr>
          <a:lstStyle/>
          <a:p>
            <a:r>
              <a:rPr lang="he-IL" dirty="0">
                <a:solidFill>
                  <a:srgbClr val="002060"/>
                </a:solidFill>
              </a:rPr>
              <a:t>הארכיבישוף</a:t>
            </a:r>
            <a:r>
              <a:rPr lang="he-IL" dirty="0"/>
              <a:t> של פטרס הזקן מקדש את הדגל </a:t>
            </a:r>
            <a:r>
              <a:rPr lang="he-IL" sz="1100" dirty="0"/>
              <a:t>25/3/1821</a:t>
            </a:r>
            <a:r>
              <a:rPr lang="he-IL" dirty="0"/>
              <a:t> היווני עם תחילת המרד הלאומי נגד </a:t>
            </a:r>
            <a:r>
              <a:rPr lang="he-IL" dirty="0" err="1"/>
              <a:t>העות'מאנים</a:t>
            </a:r>
            <a:endParaRPr lang="he-IL" dirty="0"/>
          </a:p>
        </p:txBody>
      </p:sp>
    </p:spTree>
    <p:extLst>
      <p:ext uri="{BB962C8B-B14F-4D97-AF65-F5344CB8AC3E}">
        <p14:creationId xmlns:p14="http://schemas.microsoft.com/office/powerpoint/2010/main" val="105079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608729" y="212675"/>
            <a:ext cx="8834718" cy="720094"/>
          </a:xfrm>
        </p:spPr>
        <p:txBody>
          <a:bodyPr/>
          <a:lstStyle/>
          <a:p>
            <a:r>
              <a:rPr lang="he-IL" dirty="0"/>
              <a:t>שלבי ההתפתחות של התנועות</a:t>
            </a:r>
          </a:p>
        </p:txBody>
      </p:sp>
      <p:sp>
        <p:nvSpPr>
          <p:cNvPr id="10" name="חץ: למטה 27">
            <a:extLst>
              <a:ext uri="{FF2B5EF4-FFF2-40B4-BE49-F238E27FC236}">
                <a16:creationId xmlns:a16="http://schemas.microsoft.com/office/drawing/2014/main" id="{CB227821-2DD5-4818-A05A-75F0F9EA8079}"/>
              </a:ext>
            </a:extLst>
          </p:cNvPr>
          <p:cNvSpPr/>
          <p:nvPr/>
        </p:nvSpPr>
        <p:spPr>
          <a:xfrm>
            <a:off x="309283" y="3464448"/>
            <a:ext cx="4379259" cy="2503600"/>
          </a:xfrm>
          <a:prstGeom prst="downArrow">
            <a:avLst>
              <a:gd name="adj1" fmla="val 74015"/>
              <a:gd name="adj2" fmla="val 437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sng"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שלב שלישי</a:t>
            </a:r>
            <a:r>
              <a:rPr kumimoji="0" lang="he-IL" sz="18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solidFill>
                  <a:srgbClr val="192A72"/>
                </a:solidFill>
                <a:latin typeface="Varela Round" panose="00000500000000000000" pitchFamily="2" charset="-79"/>
                <a:cs typeface="Varela Round" panose="00000500000000000000" pitchFamily="2" charset="-79"/>
              </a:rPr>
              <a:t>מאבק פוליטי עממי וצבאי מאבקים בתוך המדינה</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solidFill>
                  <a:srgbClr val="192A72"/>
                </a:solidFill>
                <a:latin typeface="Varela Round" panose="00000500000000000000" pitchFamily="2" charset="-79"/>
                <a:cs typeface="Varela Round" panose="00000500000000000000" pitchFamily="2" charset="-79"/>
              </a:rPr>
              <a:t>יצירת בריתות עם שליטים זרים בעלי עוצמה והשפעה</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endParaRPr>
          </a:p>
        </p:txBody>
      </p:sp>
      <p:sp>
        <p:nvSpPr>
          <p:cNvPr id="12" name="חץ: למטה 27">
            <a:extLst>
              <a:ext uri="{FF2B5EF4-FFF2-40B4-BE49-F238E27FC236}">
                <a16:creationId xmlns:a16="http://schemas.microsoft.com/office/drawing/2014/main" id="{CB227821-2DD5-4818-A05A-75F0F9EA8079}"/>
              </a:ext>
            </a:extLst>
          </p:cNvPr>
          <p:cNvSpPr/>
          <p:nvPr/>
        </p:nvSpPr>
        <p:spPr>
          <a:xfrm>
            <a:off x="7718613" y="1648691"/>
            <a:ext cx="4251714" cy="1887886"/>
          </a:xfrm>
          <a:prstGeom prst="downArrow">
            <a:avLst>
              <a:gd name="adj1" fmla="val 74015"/>
              <a:gd name="adj2" fmla="val 5159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sng"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שלב ראשון</a:t>
            </a:r>
            <a:r>
              <a:rPr kumimoji="0" lang="he-IL" sz="18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                יצירת בסיס בידי מעטים              הגדרת הלאום וגיבוש תרבות וסמלים</a:t>
            </a:r>
          </a:p>
        </p:txBody>
      </p:sp>
      <p:sp>
        <p:nvSpPr>
          <p:cNvPr id="7" name="חץ: למטה 27">
            <a:extLst>
              <a:ext uri="{FF2B5EF4-FFF2-40B4-BE49-F238E27FC236}">
                <a16:creationId xmlns:a16="http://schemas.microsoft.com/office/drawing/2014/main" id="{CB227821-2DD5-4818-A05A-75F0F9EA8079}"/>
              </a:ext>
            </a:extLst>
          </p:cNvPr>
          <p:cNvSpPr/>
          <p:nvPr/>
        </p:nvSpPr>
        <p:spPr>
          <a:xfrm>
            <a:off x="4077721" y="2393577"/>
            <a:ext cx="4251714" cy="3052482"/>
          </a:xfrm>
          <a:prstGeom prst="downArrow">
            <a:avLst>
              <a:gd name="adj1" fmla="val 74015"/>
              <a:gd name="adj2" fmla="val 5159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he-IL" sz="2000" b="1" u="sng" dirty="0">
                <a:solidFill>
                  <a:srgbClr val="192A72"/>
                </a:solidFill>
                <a:cs typeface="Varela Round" pitchFamily="2" charset="-79"/>
              </a:rPr>
              <a:t> שלב שני</a:t>
            </a:r>
            <a:r>
              <a:rPr lang="he-IL" sz="2000" dirty="0">
                <a:solidFill>
                  <a:srgbClr val="192A72"/>
                </a:solidFill>
                <a:cs typeface="Varela Round" pitchFamily="2" charset="-79"/>
              </a:rPr>
              <a:t>:                                 </a:t>
            </a:r>
            <a:r>
              <a:rPr lang="he-IL" sz="2000" b="1" dirty="0">
                <a:solidFill>
                  <a:srgbClr val="192A72"/>
                </a:solidFill>
                <a:cs typeface="Varela Round" pitchFamily="2" charset="-79"/>
              </a:rPr>
              <a:t>הפצת התרבות הלאומית ייסוד אגודות לאומיות וגיוס תומכים רבים.       הרחבת מעגל</a:t>
            </a:r>
            <a:r>
              <a:rPr lang="he-IL" sz="2000" b="1" dirty="0">
                <a:solidFill>
                  <a:srgbClr val="92D050"/>
                </a:solidFill>
                <a:cs typeface="Varela Round" pitchFamily="2" charset="-79"/>
              </a:rPr>
              <a:t> </a:t>
            </a:r>
            <a:r>
              <a:rPr lang="he-IL" sz="2000" b="1" dirty="0">
                <a:solidFill>
                  <a:srgbClr val="192A72"/>
                </a:solidFill>
                <a:cs typeface="Varela Round" pitchFamily="2" charset="-79"/>
              </a:rPr>
              <a:t>השותפים </a:t>
            </a:r>
            <a:endParaRPr kumimoji="0" lang="he-IL" sz="18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endParaRPr>
          </a:p>
        </p:txBody>
      </p:sp>
      <p:sp>
        <p:nvSpPr>
          <p:cNvPr id="3" name="TextBox 2"/>
          <p:cNvSpPr txBox="1"/>
          <p:nvPr/>
        </p:nvSpPr>
        <p:spPr>
          <a:xfrm>
            <a:off x="738063" y="5941743"/>
            <a:ext cx="7586381" cy="369332"/>
          </a:xfrm>
          <a:prstGeom prst="rect">
            <a:avLst/>
          </a:prstGeom>
          <a:solidFill>
            <a:schemeClr val="accent4">
              <a:lumMod val="40000"/>
              <a:lumOff val="60000"/>
            </a:schemeClr>
          </a:solidFill>
          <a:ln>
            <a:solidFill>
              <a:schemeClr val="accent3">
                <a:lumMod val="40000"/>
                <a:lumOff val="60000"/>
              </a:schemeClr>
            </a:solidFill>
          </a:ln>
        </p:spPr>
        <p:txBody>
          <a:bodyPr wrap="square" rtlCol="1">
            <a:spAutoFit/>
          </a:bodyPr>
          <a:lstStyle/>
          <a:p>
            <a:r>
              <a:rPr lang="he-IL" b="1" dirty="0"/>
              <a:t>שלב רביעי</a:t>
            </a:r>
            <a:r>
              <a:rPr lang="he-IL" dirty="0"/>
              <a:t>: הכרזת המדינה והמשך ביסוס התודעה הלאומית </a:t>
            </a:r>
          </a:p>
        </p:txBody>
      </p:sp>
    </p:spTree>
    <p:extLst>
      <p:ext uri="{BB962C8B-B14F-4D97-AF65-F5344CB8AC3E}">
        <p14:creationId xmlns:p14="http://schemas.microsoft.com/office/powerpoint/2010/main" val="273638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7"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466109" y="172334"/>
            <a:ext cx="9282546" cy="720094"/>
          </a:xfrm>
        </p:spPr>
        <p:txBody>
          <a:bodyPr/>
          <a:lstStyle/>
          <a:p>
            <a:r>
              <a:rPr lang="he-IL" sz="3600"/>
              <a:t>שלבי המאבק הלאומי יווני </a:t>
            </a:r>
            <a:endParaRPr lang="he-IL" sz="3600" dirty="0"/>
          </a:p>
        </p:txBody>
      </p:sp>
      <p:sp>
        <p:nvSpPr>
          <p:cNvPr id="2" name="מסגרת 1"/>
          <p:cNvSpPr/>
          <p:nvPr/>
        </p:nvSpPr>
        <p:spPr>
          <a:xfrm>
            <a:off x="457201" y="1815353"/>
            <a:ext cx="11134164" cy="59169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b="1" dirty="0">
                <a:solidFill>
                  <a:srgbClr val="002060"/>
                </a:solidFill>
                <a:cs typeface="Varela Round"/>
              </a:rPr>
              <a:t>המטרה</a:t>
            </a:r>
            <a:r>
              <a:rPr lang="he-IL" dirty="0">
                <a:solidFill>
                  <a:srgbClr val="002060"/>
                </a:solidFill>
                <a:cs typeface="Varela Round"/>
              </a:rPr>
              <a:t>: </a:t>
            </a:r>
            <a:r>
              <a:rPr kumimoji="0" lang="he-IL" sz="1800" b="1" i="0" u="none" strike="noStrike" kern="1200" cap="none" spc="0" normalizeH="0" baseline="0" noProof="0" dirty="0">
                <a:ln>
                  <a:noFill/>
                </a:ln>
                <a:solidFill>
                  <a:srgbClr val="002060"/>
                </a:solidFill>
                <a:effectLst/>
                <a:uLnTx/>
                <a:uFillTx/>
                <a:ea typeface="+mn-ea"/>
                <a:cs typeface="Varela Round"/>
              </a:rPr>
              <a:t>שחרור</a:t>
            </a:r>
            <a:r>
              <a:rPr kumimoji="0" lang="he-IL" sz="1800" b="0" i="0" u="none" strike="noStrike" kern="1200" cap="none" spc="0" normalizeH="0" baseline="0" noProof="0" dirty="0">
                <a:ln>
                  <a:noFill/>
                </a:ln>
                <a:solidFill>
                  <a:srgbClr val="002060"/>
                </a:solidFill>
                <a:effectLst/>
                <a:uLnTx/>
                <a:uFillTx/>
                <a:ea typeface="+mn-ea"/>
                <a:cs typeface="Varela Round"/>
              </a:rPr>
              <a:t> יוון מהשלטון העות'מני </a:t>
            </a:r>
            <a:r>
              <a:rPr kumimoji="0" lang="he-IL" sz="1600" b="0" i="0" u="none" strike="noStrike" kern="1200" cap="none" spc="0" normalizeH="0" baseline="0" noProof="0" dirty="0">
                <a:ln>
                  <a:noFill/>
                </a:ln>
                <a:solidFill>
                  <a:srgbClr val="002060"/>
                </a:solidFill>
                <a:effectLst/>
                <a:uLnTx/>
                <a:uFillTx/>
                <a:ea typeface="+mn-ea"/>
                <a:cs typeface="Varela Round"/>
              </a:rPr>
              <a:t>ששלט עליה 400 שנים </a:t>
            </a:r>
            <a:r>
              <a:rPr kumimoji="0" lang="he-IL" sz="1800" b="1" i="0" u="none" strike="noStrike" kern="1200" cap="none" spc="0" normalizeH="0" baseline="0" noProof="0" dirty="0">
                <a:ln>
                  <a:noFill/>
                </a:ln>
                <a:solidFill>
                  <a:srgbClr val="002060"/>
                </a:solidFill>
                <a:effectLst/>
                <a:uLnTx/>
                <a:uFillTx/>
                <a:ea typeface="+mn-ea"/>
                <a:cs typeface="Varela Round"/>
              </a:rPr>
              <a:t>והקמת מדינה ריבונית </a:t>
            </a:r>
          </a:p>
        </p:txBody>
      </p:sp>
      <p:sp>
        <p:nvSpPr>
          <p:cNvPr id="6" name="מסגרת 5"/>
          <p:cNvSpPr/>
          <p:nvPr/>
        </p:nvSpPr>
        <p:spPr>
          <a:xfrm>
            <a:off x="446045" y="4679175"/>
            <a:ext cx="11145317" cy="42949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solidFill>
                  <a:srgbClr val="002060"/>
                </a:solidFill>
                <a:cs typeface="Varela Round"/>
              </a:rPr>
              <a:t>הכרזת העצמאות והתבססות המדינה</a:t>
            </a:r>
            <a:r>
              <a:rPr lang="he-IL" dirty="0">
                <a:solidFill>
                  <a:srgbClr val="002060"/>
                </a:solidFill>
                <a:cs typeface="Varela Round"/>
              </a:rPr>
              <a:t>: הקמת יוון העצמאית 1832 והכרה בינלאומית בזכותה </a:t>
            </a:r>
            <a:endParaRPr kumimoji="0" lang="he-IL" sz="1800" b="0" i="0" u="none" strike="noStrike" kern="1200" cap="none" spc="0" normalizeH="0" baseline="0" noProof="0" dirty="0">
              <a:ln>
                <a:noFill/>
              </a:ln>
              <a:solidFill>
                <a:srgbClr val="002060"/>
              </a:solidFill>
              <a:effectLst/>
              <a:uLnTx/>
              <a:uFillTx/>
              <a:ea typeface="+mn-ea"/>
              <a:cs typeface="Varela Round"/>
            </a:endParaRPr>
          </a:p>
        </p:txBody>
      </p:sp>
      <p:sp>
        <p:nvSpPr>
          <p:cNvPr id="7" name="מסגרת 6"/>
          <p:cNvSpPr/>
          <p:nvPr/>
        </p:nvSpPr>
        <p:spPr>
          <a:xfrm>
            <a:off x="215153" y="3236442"/>
            <a:ext cx="11483788" cy="67605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2060"/>
              </a:solidFill>
              <a:effectLst/>
              <a:uLnTx/>
              <a:uFillTx/>
              <a:ea typeface="+mn-ea"/>
              <a:cs typeface="Varela Round"/>
            </a:endParaRPr>
          </a:p>
        </p:txBody>
      </p:sp>
      <p:sp>
        <p:nvSpPr>
          <p:cNvPr id="9" name="מסגרת 8"/>
          <p:cNvSpPr/>
          <p:nvPr/>
        </p:nvSpPr>
        <p:spPr>
          <a:xfrm>
            <a:off x="349622" y="4101020"/>
            <a:ext cx="11241740" cy="429491"/>
          </a:xfrm>
          <a:prstGeom prst="fram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002060"/>
              </a:solidFill>
              <a:effectLst/>
              <a:uLnTx/>
              <a:uFillTx/>
              <a:ea typeface="+mn-ea"/>
              <a:cs typeface="Varela Round"/>
            </a:endParaRPr>
          </a:p>
        </p:txBody>
      </p:sp>
      <p:sp>
        <p:nvSpPr>
          <p:cNvPr id="10" name="מסגרת 9"/>
          <p:cNvSpPr/>
          <p:nvPr/>
        </p:nvSpPr>
        <p:spPr>
          <a:xfrm>
            <a:off x="349622" y="2528987"/>
            <a:ext cx="11241741" cy="563708"/>
          </a:xfrm>
          <a:prstGeom prst="fram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002060"/>
              </a:solidFill>
              <a:effectLst/>
              <a:uLnTx/>
              <a:uFillTx/>
              <a:ea typeface="+mn-ea"/>
              <a:cs typeface="Varela Round"/>
            </a:endParaRPr>
          </a:p>
        </p:txBody>
      </p:sp>
      <p:sp>
        <p:nvSpPr>
          <p:cNvPr id="3" name="מציין מיקום תוכן 2"/>
          <p:cNvSpPr>
            <a:spLocks noGrp="1"/>
          </p:cNvSpPr>
          <p:nvPr>
            <p:ph sz="quarter" idx="4"/>
          </p:nvPr>
        </p:nvSpPr>
        <p:spPr>
          <a:xfrm rot="10800000" flipV="1">
            <a:off x="349620" y="3236890"/>
            <a:ext cx="11349320" cy="605672"/>
          </a:xfrm>
        </p:spPr>
        <p:txBody>
          <a:bodyPr>
            <a:noAutofit/>
          </a:bodyPr>
          <a:lstStyle/>
          <a:p>
            <a:pPr marL="96848" indent="0">
              <a:buNone/>
            </a:pPr>
            <a:r>
              <a:rPr lang="he-IL" sz="1800" b="1" dirty="0"/>
              <a:t>שלב המאבק העממי והצבאי</a:t>
            </a:r>
            <a:r>
              <a:rPr lang="he-IL" sz="1800" dirty="0"/>
              <a:t>: בהובלת </a:t>
            </a:r>
            <a:r>
              <a:rPr lang="he-IL" sz="1600" dirty="0" err="1"/>
              <a:t>איפסלנטי</a:t>
            </a:r>
            <a:r>
              <a:rPr lang="he-IL" sz="1600" dirty="0"/>
              <a:t> </a:t>
            </a:r>
            <a:r>
              <a:rPr lang="he-IL" sz="1600" dirty="0" err="1"/>
              <a:t>ויואניס</a:t>
            </a:r>
            <a:r>
              <a:rPr lang="he-IL" sz="1600" dirty="0"/>
              <a:t> </a:t>
            </a:r>
            <a:r>
              <a:rPr lang="he-IL" sz="1800" dirty="0"/>
              <a:t>יציאה למרד באימפריה </a:t>
            </a:r>
            <a:r>
              <a:rPr lang="he-IL" sz="1800" dirty="0" err="1"/>
              <a:t>העותמנית</a:t>
            </a:r>
            <a:r>
              <a:rPr lang="he-IL" sz="1800" dirty="0"/>
              <a:t> שהסתייעה במצרים . טבח בכיוס </a:t>
            </a:r>
            <a:r>
              <a:rPr lang="he-IL" sz="1800" dirty="0" err="1"/>
              <a:t>וכשלון</a:t>
            </a:r>
            <a:r>
              <a:rPr lang="he-IL" sz="1800" dirty="0"/>
              <a:t> המרד </a:t>
            </a:r>
          </a:p>
        </p:txBody>
      </p:sp>
      <p:sp>
        <p:nvSpPr>
          <p:cNvPr id="15" name="מציין מיקום תוכן 2"/>
          <p:cNvSpPr txBox="1">
            <a:spLocks/>
          </p:cNvSpPr>
          <p:nvPr/>
        </p:nvSpPr>
        <p:spPr>
          <a:xfrm rot="10800000" flipV="1">
            <a:off x="349623" y="2568389"/>
            <a:ext cx="11399029" cy="606934"/>
          </a:xfrm>
          <a:prstGeom prst="rect">
            <a:avLst/>
          </a:prstGeom>
        </p:spPr>
        <p:txBody>
          <a:bodyPr vert="horz" lIns="91440" tIns="45720" rIns="91440" bIns="45720" rtlCol="1">
            <a:noAutofit/>
          </a:bodyPr>
          <a:lstStyle>
            <a:lvl1pPr marL="439782" indent="-342934"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96848" indent="0">
              <a:buFont typeface="Arial" pitchFamily="34" charset="0"/>
              <a:buNone/>
            </a:pPr>
            <a:r>
              <a:rPr lang="he-IL" sz="1800" dirty="0"/>
              <a:t> </a:t>
            </a:r>
            <a:r>
              <a:rPr lang="he-IL" sz="1800" b="1" dirty="0"/>
              <a:t>שלב ההערכות </a:t>
            </a:r>
            <a:r>
              <a:rPr lang="he-IL" sz="1800" dirty="0"/>
              <a:t>: קבוצה מובילה פועלת לאיסוף מסורות והקמת אגודות ידידות </a:t>
            </a:r>
            <a:r>
              <a:rPr lang="he-IL" sz="1400" dirty="0" err="1"/>
              <a:t>בברטניה,ארה"ב</a:t>
            </a:r>
            <a:r>
              <a:rPr lang="he-IL" sz="1400" dirty="0"/>
              <a:t> ...  </a:t>
            </a:r>
          </a:p>
        </p:txBody>
      </p:sp>
      <p:sp>
        <p:nvSpPr>
          <p:cNvPr id="16" name="מציין מיקום תוכן 2"/>
          <p:cNvSpPr txBox="1">
            <a:spLocks/>
          </p:cNvSpPr>
          <p:nvPr/>
        </p:nvSpPr>
        <p:spPr>
          <a:xfrm rot="10800000" flipV="1">
            <a:off x="215153" y="4121186"/>
            <a:ext cx="11376209" cy="359560"/>
          </a:xfrm>
          <a:prstGeom prst="rect">
            <a:avLst/>
          </a:prstGeom>
        </p:spPr>
        <p:txBody>
          <a:bodyPr vert="horz" lIns="91440" tIns="45720" rIns="91440" bIns="45720" rtlCol="1">
            <a:noAutofit/>
          </a:bodyPr>
          <a:lstStyle>
            <a:lvl1pPr marL="439782" indent="-342934"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96848" indent="0">
              <a:buFont typeface="Arial" pitchFamily="34" charset="0"/>
              <a:buNone/>
            </a:pPr>
            <a:r>
              <a:rPr lang="he-IL" sz="1800" b="1" dirty="0"/>
              <a:t>גיוס בנות </a:t>
            </a:r>
            <a:r>
              <a:rPr lang="he-IL" sz="1800" b="1" dirty="0" err="1"/>
              <a:t>ברית:</a:t>
            </a:r>
            <a:r>
              <a:rPr lang="he-IL" sz="1800" dirty="0" err="1"/>
              <a:t>גיוס</a:t>
            </a:r>
            <a:r>
              <a:rPr lang="he-IL" sz="1800" dirty="0"/>
              <a:t> מעצמות נוצריות </a:t>
            </a:r>
            <a:r>
              <a:rPr lang="he-IL" sz="1800" b="1" dirty="0"/>
              <a:t>צרפת בריטניה ורוסיה </a:t>
            </a:r>
            <a:r>
              <a:rPr lang="he-IL" sz="1800" dirty="0"/>
              <a:t>והצטרפות מתנדבים </a:t>
            </a:r>
            <a:r>
              <a:rPr lang="he-IL" sz="1800" dirty="0" err="1"/>
              <a:t>פילהלנים</a:t>
            </a:r>
            <a:endParaRPr lang="he-IL" sz="1800" dirty="0"/>
          </a:p>
        </p:txBody>
      </p:sp>
    </p:spTree>
    <p:extLst>
      <p:ext uri="{BB962C8B-B14F-4D97-AF65-F5344CB8AC3E}">
        <p14:creationId xmlns:p14="http://schemas.microsoft.com/office/powerpoint/2010/main" val="3274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10" grpId="0" animBg="1"/>
      <p:bldP spid="3" grpId="0" build="p"/>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466109" y="212675"/>
            <a:ext cx="9282546" cy="720094"/>
          </a:xfrm>
        </p:spPr>
        <p:txBody>
          <a:bodyPr/>
          <a:lstStyle/>
          <a:p>
            <a:r>
              <a:rPr lang="he-IL" dirty="0"/>
              <a:t>גורמים מעכבים </a:t>
            </a:r>
          </a:p>
        </p:txBody>
      </p:sp>
      <p:sp>
        <p:nvSpPr>
          <p:cNvPr id="6" name="TextBox 5"/>
          <p:cNvSpPr txBox="1"/>
          <p:nvPr/>
        </p:nvSpPr>
        <p:spPr>
          <a:xfrm>
            <a:off x="8101666" y="3711387"/>
            <a:ext cx="3519393" cy="1107996"/>
          </a:xfrm>
          <a:prstGeom prst="rect">
            <a:avLst/>
          </a:prstGeom>
          <a:noFill/>
        </p:spPr>
        <p:txBody>
          <a:bodyPr wrap="square" rtlCol="1">
            <a:spAutoFit/>
          </a:bodyPr>
          <a:lstStyle/>
          <a:p>
            <a:r>
              <a:rPr lang="he-IL" b="1" dirty="0"/>
              <a:t>"הטבח בכיוס</a:t>
            </a:r>
            <a:r>
              <a:rPr lang="he-IL" dirty="0"/>
              <a:t>".                      </a:t>
            </a:r>
          </a:p>
          <a:p>
            <a:r>
              <a:rPr lang="he-IL" sz="1200" dirty="0"/>
              <a:t>ציור </a:t>
            </a:r>
            <a:r>
              <a:rPr lang="he-IL" sz="1000" dirty="0"/>
              <a:t>מאת הצייר הצרפתי </a:t>
            </a:r>
            <a:r>
              <a:rPr lang="he-IL" sz="1000" dirty="0" err="1">
                <a:hlinkClick r:id="rId3" tooltip="אז'ן דלקרואה"/>
              </a:rPr>
              <a:t>דלקרואה</a:t>
            </a:r>
            <a:r>
              <a:rPr lang="he-IL" sz="1000" dirty="0"/>
              <a:t>. </a:t>
            </a:r>
          </a:p>
          <a:p>
            <a:r>
              <a:rPr lang="he-IL" b="1" dirty="0"/>
              <a:t>קצין עות'מאני רכוב על סוס טובח באזרחים יוונים</a:t>
            </a:r>
          </a:p>
        </p:txBody>
      </p:sp>
      <p:pic>
        <p:nvPicPr>
          <p:cNvPr id="4" name="תמונה 3"/>
          <p:cNvPicPr>
            <a:picLocks noChangeAspect="1"/>
          </p:cNvPicPr>
          <p:nvPr/>
        </p:nvPicPr>
        <p:blipFill>
          <a:blip r:embed="rId4"/>
          <a:stretch>
            <a:fillRect/>
          </a:stretch>
        </p:blipFill>
        <p:spPr>
          <a:xfrm>
            <a:off x="0" y="3711388"/>
            <a:ext cx="5593977" cy="3146612"/>
          </a:xfrm>
          <a:prstGeom prst="rect">
            <a:avLst/>
          </a:prstGeom>
        </p:spPr>
      </p:pic>
      <p:pic>
        <p:nvPicPr>
          <p:cNvPr id="5" name="תמונה 4"/>
          <p:cNvPicPr>
            <a:picLocks noChangeAspect="1"/>
          </p:cNvPicPr>
          <p:nvPr/>
        </p:nvPicPr>
        <p:blipFill>
          <a:blip r:embed="rId5"/>
          <a:stretch>
            <a:fillRect/>
          </a:stretch>
        </p:blipFill>
        <p:spPr>
          <a:xfrm>
            <a:off x="5593977" y="3711388"/>
            <a:ext cx="2595282" cy="3146611"/>
          </a:xfrm>
          <a:prstGeom prst="rect">
            <a:avLst/>
          </a:prstGeom>
        </p:spPr>
      </p:pic>
      <p:sp>
        <p:nvSpPr>
          <p:cNvPr id="9" name="TextBox 8"/>
          <p:cNvSpPr txBox="1"/>
          <p:nvPr/>
        </p:nvSpPr>
        <p:spPr>
          <a:xfrm>
            <a:off x="510988" y="1196787"/>
            <a:ext cx="11237667" cy="1754326"/>
          </a:xfrm>
          <a:prstGeom prst="rect">
            <a:avLst/>
          </a:prstGeom>
          <a:noFill/>
        </p:spPr>
        <p:txBody>
          <a:bodyPr wrap="square" rtlCol="1">
            <a:spAutoFit/>
          </a:bodyPr>
          <a:lstStyle/>
          <a:p>
            <a:pPr>
              <a:lnSpc>
                <a:spcPct val="150000"/>
              </a:lnSpc>
            </a:pPr>
            <a:r>
              <a:rPr lang="he-IL" sz="2400" b="1" dirty="0"/>
              <a:t>האימפריה העות'מנית וצבאה המיומן- </a:t>
            </a:r>
            <a:r>
              <a:rPr lang="he-IL" sz="2400" dirty="0"/>
              <a:t>חשש מאיבוד כוחם והשפעתם </a:t>
            </a:r>
          </a:p>
          <a:p>
            <a:pPr>
              <a:lnSpc>
                <a:spcPct val="150000"/>
              </a:lnSpc>
            </a:pPr>
            <a:r>
              <a:rPr lang="he-IL" sz="2400" b="1" dirty="0"/>
              <a:t>כוחות שמרניים ביוון- </a:t>
            </a:r>
            <a:r>
              <a:rPr lang="he-IL" sz="2400" dirty="0"/>
              <a:t>ראשי הכנסייה האורתודוכסית שגינו את המרד</a:t>
            </a:r>
          </a:p>
          <a:p>
            <a:pPr>
              <a:lnSpc>
                <a:spcPct val="150000"/>
              </a:lnSpc>
            </a:pPr>
            <a:r>
              <a:rPr lang="he-IL" sz="2400" b="1" dirty="0"/>
              <a:t>הצבא המצרי- </a:t>
            </a:r>
            <a:r>
              <a:rPr lang="he-IL" sz="2400" dirty="0"/>
              <a:t>ששלח כוחותיו לסייע לדיכוי המרד היווני</a:t>
            </a:r>
          </a:p>
        </p:txBody>
      </p:sp>
    </p:spTree>
    <p:extLst>
      <p:ext uri="{BB962C8B-B14F-4D97-AF65-F5344CB8AC3E}">
        <p14:creationId xmlns:p14="http://schemas.microsoft.com/office/powerpoint/2010/main" val="400333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466109" y="212675"/>
            <a:ext cx="9282546" cy="720094"/>
          </a:xfrm>
        </p:spPr>
        <p:txBody>
          <a:bodyPr/>
          <a:lstStyle/>
          <a:p>
            <a:r>
              <a:rPr lang="he-IL" dirty="0"/>
              <a:t>גורמים מסייעים </a:t>
            </a:r>
          </a:p>
        </p:txBody>
      </p:sp>
      <p:sp>
        <p:nvSpPr>
          <p:cNvPr id="6" name="TextBox 5"/>
          <p:cNvSpPr txBox="1"/>
          <p:nvPr/>
        </p:nvSpPr>
        <p:spPr>
          <a:xfrm>
            <a:off x="6306671" y="1586753"/>
            <a:ext cx="5258879" cy="2862322"/>
          </a:xfrm>
          <a:prstGeom prst="rect">
            <a:avLst/>
          </a:prstGeom>
          <a:noFill/>
        </p:spPr>
        <p:txBody>
          <a:bodyPr wrap="square" rtlCol="1">
            <a:spAutoFit/>
          </a:bodyPr>
          <a:lstStyle/>
          <a:p>
            <a:pPr>
              <a:lnSpc>
                <a:spcPct val="150000"/>
              </a:lnSpc>
            </a:pPr>
            <a:r>
              <a:rPr lang="he-IL" sz="2000" b="1" dirty="0"/>
              <a:t>התחזקות מעמד בינוני של סוחרים</a:t>
            </a:r>
          </a:p>
          <a:p>
            <a:pPr>
              <a:lnSpc>
                <a:spcPct val="150000"/>
              </a:lnSpc>
            </a:pPr>
            <a:r>
              <a:rPr lang="he-IL" sz="2000" b="1" dirty="0"/>
              <a:t>אגודות יווניות (</a:t>
            </a:r>
            <a:r>
              <a:rPr lang="he-IL" sz="2000" b="1" dirty="0" err="1"/>
              <a:t>פילקי</a:t>
            </a:r>
            <a:r>
              <a:rPr lang="he-IL" sz="2000" b="1" dirty="0"/>
              <a:t> </a:t>
            </a:r>
            <a:r>
              <a:rPr lang="he-IL" sz="2000" b="1" dirty="0" err="1"/>
              <a:t>איטראה</a:t>
            </a:r>
            <a:r>
              <a:rPr lang="he-IL" sz="2000" b="1" dirty="0"/>
              <a:t>)</a:t>
            </a:r>
          </a:p>
          <a:p>
            <a:pPr>
              <a:lnSpc>
                <a:spcPct val="150000"/>
              </a:lnSpc>
            </a:pPr>
            <a:r>
              <a:rPr lang="he-IL" sz="2000" b="1" dirty="0"/>
              <a:t>גיוס בנות ברית </a:t>
            </a:r>
            <a:r>
              <a:rPr lang="he-IL" sz="1600" b="1" dirty="0">
                <a:latin typeface="Arial" panose="020B0604020202020204" pitchFamily="34" charset="0"/>
                <a:cs typeface="Arial" panose="020B0604020202020204" pitchFamily="34" charset="0"/>
              </a:rPr>
              <a:t>(צרפת, בריטניה, רוסיה)</a:t>
            </a:r>
          </a:p>
          <a:p>
            <a:pPr>
              <a:lnSpc>
                <a:spcPct val="150000"/>
              </a:lnSpc>
            </a:pPr>
            <a:r>
              <a:rPr lang="he-IL" sz="2000" b="1" dirty="0"/>
              <a:t>תמיכת הכנסייה האורתודוקסית </a:t>
            </a:r>
          </a:p>
          <a:p>
            <a:pPr>
              <a:lnSpc>
                <a:spcPct val="150000"/>
              </a:lnSpc>
            </a:pPr>
            <a:r>
              <a:rPr lang="he-IL" sz="2000" b="1" dirty="0"/>
              <a:t>מתנדבים </a:t>
            </a:r>
            <a:r>
              <a:rPr lang="he-IL" sz="2000" b="1" dirty="0" err="1"/>
              <a:t>פילהלנים</a:t>
            </a:r>
            <a:r>
              <a:rPr lang="he-IL" sz="2000" b="1" dirty="0"/>
              <a:t> </a:t>
            </a:r>
            <a:r>
              <a:rPr lang="he-IL" sz="1400" b="1" dirty="0"/>
              <a:t>(</a:t>
            </a:r>
            <a:r>
              <a:rPr lang="he-IL" sz="1600" b="1" dirty="0">
                <a:latin typeface="Arial" panose="020B0604020202020204" pitchFamily="34" charset="0"/>
                <a:cs typeface="Arial" panose="020B0604020202020204" pitchFamily="34" charset="0"/>
              </a:rPr>
              <a:t>מעריצי תרבות יוון)</a:t>
            </a:r>
          </a:p>
          <a:p>
            <a:pPr marL="285750" indent="-285750">
              <a:lnSpc>
                <a:spcPct val="150000"/>
              </a:lnSpc>
              <a:buFont typeface="Arial" panose="020B0604020202020204" pitchFamily="34" charset="0"/>
              <a:buChar char="•"/>
            </a:pPr>
            <a:endParaRPr lang="he-IL" sz="2000" b="1" dirty="0"/>
          </a:p>
        </p:txBody>
      </p:sp>
      <p:pic>
        <p:nvPicPr>
          <p:cNvPr id="2" name="תמונה 1"/>
          <p:cNvPicPr>
            <a:picLocks noChangeAspect="1"/>
          </p:cNvPicPr>
          <p:nvPr/>
        </p:nvPicPr>
        <p:blipFill>
          <a:blip r:embed="rId3"/>
          <a:stretch>
            <a:fillRect/>
          </a:stretch>
        </p:blipFill>
        <p:spPr>
          <a:xfrm>
            <a:off x="323010" y="1942697"/>
            <a:ext cx="5983661" cy="3913496"/>
          </a:xfrm>
          <a:prstGeom prst="rect">
            <a:avLst/>
          </a:prstGeom>
        </p:spPr>
      </p:pic>
      <p:sp>
        <p:nvSpPr>
          <p:cNvPr id="3" name="מלבן 2"/>
          <p:cNvSpPr/>
          <p:nvPr/>
        </p:nvSpPr>
        <p:spPr>
          <a:xfrm>
            <a:off x="323010" y="5856193"/>
            <a:ext cx="6096000" cy="646331"/>
          </a:xfrm>
          <a:prstGeom prst="rect">
            <a:avLst/>
          </a:prstGeom>
        </p:spPr>
        <p:txBody>
          <a:bodyPr>
            <a:spAutoFit/>
          </a:bodyPr>
          <a:lstStyle/>
          <a:p>
            <a:r>
              <a:rPr lang="he-IL" dirty="0">
                <a:solidFill>
                  <a:srgbClr val="222222"/>
                </a:solidFill>
                <a:latin typeface="Arial" panose="020B0604020202020204" pitchFamily="34" charset="0"/>
              </a:rPr>
              <a:t>ציור של </a:t>
            </a:r>
            <a:r>
              <a:rPr lang="he-IL" dirty="0" err="1">
                <a:solidFill>
                  <a:srgbClr val="222222"/>
                </a:solidFill>
                <a:latin typeface="Arial" panose="020B0604020202020204" pitchFamily="34" charset="0"/>
              </a:rPr>
              <a:t>קראנרי</a:t>
            </a:r>
            <a:r>
              <a:rPr lang="he-IL" dirty="0">
                <a:solidFill>
                  <a:srgbClr val="222222"/>
                </a:solidFill>
                <a:latin typeface="Arial" panose="020B0604020202020204" pitchFamily="34" charset="0"/>
              </a:rPr>
              <a:t> של </a:t>
            </a:r>
            <a:r>
              <a:rPr lang="he-IL" b="1" dirty="0">
                <a:solidFill>
                  <a:srgbClr val="002060"/>
                </a:solidFill>
                <a:effectLst>
                  <a:outerShdw blurRad="38100" dist="38100" dir="2700000" algn="tl">
                    <a:srgbClr val="000000">
                      <a:alpha val="43137"/>
                    </a:srgbClr>
                  </a:outerShdw>
                </a:effectLst>
                <a:latin typeface="Arial" panose="020B0604020202020204" pitchFamily="34" charset="0"/>
              </a:rPr>
              <a:t>קרב </a:t>
            </a:r>
            <a:r>
              <a:rPr lang="he-IL" b="1" dirty="0" err="1">
                <a:solidFill>
                  <a:srgbClr val="002060"/>
                </a:solidFill>
                <a:effectLst>
                  <a:outerShdw blurRad="38100" dist="38100" dir="2700000" algn="tl">
                    <a:srgbClr val="000000">
                      <a:alpha val="43137"/>
                    </a:srgbClr>
                  </a:outerShdw>
                </a:effectLst>
                <a:latin typeface="Arial" panose="020B0604020202020204" pitchFamily="34" charset="0"/>
              </a:rPr>
              <a:t>נאוורינו</a:t>
            </a:r>
            <a:r>
              <a:rPr lang="he-IL" dirty="0">
                <a:solidFill>
                  <a:srgbClr val="222222"/>
                </a:solidFill>
                <a:latin typeface="Arial" panose="020B0604020202020204" pitchFamily="34" charset="0"/>
              </a:rPr>
              <a:t>, 20/10/1827 הקרב שסיים למעשה את מלחמת העצמאות היוונית</a:t>
            </a:r>
            <a:endParaRPr lang="he-IL" dirty="0"/>
          </a:p>
        </p:txBody>
      </p:sp>
    </p:spTree>
    <p:extLst>
      <p:ext uri="{BB962C8B-B14F-4D97-AF65-F5344CB8AC3E}">
        <p14:creationId xmlns:p14="http://schemas.microsoft.com/office/powerpoint/2010/main" val="128358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03357" y="710945"/>
            <a:ext cx="10872855" cy="5082988"/>
          </a:xfrm>
        </p:spPr>
        <p:txBody>
          <a:bodyPr/>
          <a:lstStyle/>
          <a:p>
            <a:pPr>
              <a:spcAft>
                <a:spcPts val="800"/>
              </a:spcAft>
            </a:pPr>
            <a:br>
              <a:rPr lang="he-IL" dirty="0">
                <a:latin typeface="Calibri" panose="020F0502020204030204" pitchFamily="34" charset="0"/>
                <a:ea typeface="Calibri" panose="020F0502020204030204" pitchFamily="34" charset="0"/>
                <a:cs typeface="Arial" panose="020B0604020202020204" pitchFamily="34" charset="0"/>
              </a:rPr>
            </a:br>
            <a:br>
              <a:rPr lang="he-IL" dirty="0">
                <a:latin typeface="Calibri" panose="020F0502020204030204" pitchFamily="34" charset="0"/>
                <a:ea typeface="Calibri" panose="020F0502020204030204" pitchFamily="34" charset="0"/>
                <a:cs typeface="Arial" panose="020B0604020202020204" pitchFamily="34" charset="0"/>
              </a:rPr>
            </a:br>
            <a:br>
              <a:rPr lang="he-IL" sz="2400" dirty="0">
                <a:latin typeface="Calibri" panose="020F0502020204030204" pitchFamily="34" charset="0"/>
              </a:rPr>
            </a:br>
            <a:r>
              <a:rPr lang="he-IL" sz="2400" dirty="0">
                <a:latin typeface="Calibri" panose="020F0502020204030204" pitchFamily="34" charset="0"/>
              </a:rPr>
              <a:t>10</a:t>
            </a:r>
            <a:r>
              <a:rPr lang="he-IL" sz="2400" dirty="0"/>
              <a:t> .</a:t>
            </a:r>
            <a:r>
              <a:rPr lang="he-IL" sz="2000" b="1" u="sng" dirty="0"/>
              <a:t>התנועות הלאומיות — מאבק ותוצאות </a:t>
            </a:r>
            <a:br>
              <a:rPr lang="he-IL" sz="2000" b="1" u="sng" dirty="0"/>
            </a:br>
            <a:r>
              <a:rPr lang="he-IL" sz="2000" dirty="0"/>
              <a:t>בחר </a:t>
            </a:r>
            <a:r>
              <a:rPr lang="he-IL" sz="2000" b="1" dirty="0"/>
              <a:t>באחת</a:t>
            </a:r>
            <a:r>
              <a:rPr lang="he-IL" sz="2000" dirty="0"/>
              <a:t> מן הארצות האלה: יוון, פולין, גרמניה, איטליה. </a:t>
            </a:r>
            <a:br>
              <a:rPr lang="he-IL" sz="2000" dirty="0"/>
            </a:br>
            <a:r>
              <a:rPr lang="he-IL" sz="2000" dirty="0"/>
              <a:t>א. תאר את המצב המדיני והמצב </a:t>
            </a:r>
            <a:r>
              <a:rPr lang="he-IL" sz="2000" dirty="0" err="1"/>
              <a:t>החברתי־כלכלי</a:t>
            </a:r>
            <a:r>
              <a:rPr lang="he-IL" sz="2000" dirty="0"/>
              <a:t> לפני תחילת המאבק הלאומי </a:t>
            </a:r>
            <a:br>
              <a:rPr lang="he-IL" sz="2000" dirty="0"/>
            </a:br>
            <a:r>
              <a:rPr lang="he-IL" sz="2000" dirty="0"/>
              <a:t>   בארץ שבחרת. </a:t>
            </a:r>
            <a:br>
              <a:rPr lang="he-IL" sz="2000" dirty="0"/>
            </a:br>
            <a:r>
              <a:rPr lang="he-IL" sz="2000" dirty="0"/>
              <a:t>ב. הסבר את הגורמים שסייעו במאבקה של התנועה הלאומית בארץ שבחרת, והצג את </a:t>
            </a:r>
            <a:br>
              <a:rPr lang="he-IL" sz="2000" dirty="0"/>
            </a:br>
            <a:r>
              <a:rPr lang="he-IL" sz="2000" dirty="0"/>
              <a:t>   תוצאות מאבק זה.</a:t>
            </a:r>
            <a:br>
              <a:rPr lang="he-IL" sz="2000" dirty="0">
                <a:latin typeface="Calibri" panose="020F0502020204030204" pitchFamily="34" charset="0"/>
              </a:rPr>
            </a:br>
            <a:r>
              <a:rPr lang="he-IL" dirty="0"/>
              <a:t>12.</a:t>
            </a:r>
            <a:r>
              <a:rPr lang="he-IL" sz="2400" b="1" u="sng" dirty="0"/>
              <a:t>התנועות הלאומיות והתנועה הציונית — מטרה ודרכים</a:t>
            </a:r>
            <a:r>
              <a:rPr lang="he-IL" sz="2400" b="1" dirty="0"/>
              <a:t> </a:t>
            </a:r>
            <a:r>
              <a:rPr lang="he-IL" sz="1600" b="1" dirty="0"/>
              <a:t>(חורף תשע"ט)</a:t>
            </a:r>
            <a:r>
              <a:rPr lang="he-IL" sz="2400" b="1" dirty="0"/>
              <a:t>     </a:t>
            </a:r>
            <a:r>
              <a:rPr lang="he-IL" dirty="0"/>
              <a:t>א. </a:t>
            </a:r>
            <a:r>
              <a:rPr lang="he-IL" sz="2400" dirty="0"/>
              <a:t>הסבר את המטרה של התנועות הלאומיות באירופה במאה ה־19 , </a:t>
            </a:r>
            <a:br>
              <a:rPr lang="he-IL" sz="2400" dirty="0"/>
            </a:br>
            <a:r>
              <a:rPr lang="he-IL" sz="2400" dirty="0"/>
              <a:t>   והצג </a:t>
            </a:r>
            <a:r>
              <a:rPr lang="he-IL" sz="2400" u="sng" dirty="0"/>
              <a:t>שתי</a:t>
            </a:r>
            <a:r>
              <a:rPr lang="he-IL" sz="2400" dirty="0"/>
              <a:t> דרכים שבהן פעלו להגשמת מטרתן</a:t>
            </a:r>
            <a:r>
              <a:rPr lang="he-IL" dirty="0"/>
              <a:t>.</a:t>
            </a:r>
          </a:p>
        </p:txBody>
      </p:sp>
      <p:sp>
        <p:nvSpPr>
          <p:cNvPr id="3" name="מציין מיקום טקסט 2"/>
          <p:cNvSpPr>
            <a:spLocks noGrp="1"/>
          </p:cNvSpPr>
          <p:nvPr>
            <p:ph type="body" sz="quarter" idx="10"/>
          </p:nvPr>
        </p:nvSpPr>
        <p:spPr>
          <a:xfrm>
            <a:off x="0" y="-115578"/>
            <a:ext cx="12192000" cy="1009650"/>
          </a:xfrm>
        </p:spPr>
        <p:txBody>
          <a:bodyPr>
            <a:normAutofit/>
          </a:bodyPr>
          <a:lstStyle/>
          <a:p>
            <a:r>
              <a:rPr lang="he-IL" sz="3400" dirty="0"/>
              <a:t>תרגול סעיפים משאלות בגרות : </a:t>
            </a:r>
          </a:p>
        </p:txBody>
      </p:sp>
      <p:sp>
        <p:nvSpPr>
          <p:cNvPr id="7" name="מלבן 6"/>
          <p:cNvSpPr/>
          <p:nvPr/>
        </p:nvSpPr>
        <p:spPr>
          <a:xfrm>
            <a:off x="705062" y="894072"/>
            <a:ext cx="10469443" cy="1323439"/>
          </a:xfrm>
          <a:prstGeom prst="rect">
            <a:avLst/>
          </a:prstGeom>
        </p:spPr>
        <p:txBody>
          <a:bodyPr wrap="square">
            <a:spAutoFit/>
          </a:bodyPr>
          <a:lstStyle/>
          <a:p>
            <a:r>
              <a:rPr lang="he-IL" sz="2000" dirty="0"/>
              <a:t>10 .</a:t>
            </a:r>
            <a:r>
              <a:rPr lang="he-IL" sz="2000" b="1" dirty="0"/>
              <a:t>מטרות התנועות הלאומיות, גורמים מסייעים וגורמים מעכבים (חורף 20)</a:t>
            </a:r>
          </a:p>
          <a:p>
            <a:r>
              <a:rPr lang="he-IL" sz="2000" dirty="0"/>
              <a:t>א. בחר בתנועה לאומית שפעלה </a:t>
            </a:r>
            <a:r>
              <a:rPr lang="he-IL" sz="2000" b="1" dirty="0"/>
              <a:t>באחת</a:t>
            </a:r>
            <a:r>
              <a:rPr lang="he-IL" sz="2000" dirty="0"/>
              <a:t> מן </a:t>
            </a:r>
            <a:r>
              <a:rPr lang="he-IL" sz="2000" dirty="0" err="1"/>
              <a:t>הארצות:</a:t>
            </a:r>
            <a:r>
              <a:rPr lang="he-IL" dirty="0" err="1"/>
              <a:t>יוון</a:t>
            </a:r>
            <a:r>
              <a:rPr lang="he-IL" dirty="0"/>
              <a:t>, פולין, איטליה, גרמניה. </a:t>
            </a:r>
          </a:p>
          <a:p>
            <a:r>
              <a:rPr lang="he-IL" sz="2000" dirty="0"/>
              <a:t>   הסבר את מטרת המאבק של התנועה שבחרת, והסבר כיצד עיכבה </a:t>
            </a:r>
            <a:r>
              <a:rPr lang="he-IL" sz="2000" u="sng" dirty="0"/>
              <a:t>אחת</a:t>
            </a:r>
            <a:r>
              <a:rPr lang="he-IL" sz="2000" dirty="0"/>
              <a:t> מן   </a:t>
            </a:r>
          </a:p>
          <a:p>
            <a:r>
              <a:rPr lang="he-IL" sz="2000" dirty="0"/>
              <a:t>   המעצמות מאבק זה </a:t>
            </a:r>
            <a:r>
              <a:rPr lang="he-IL" sz="2000" b="1" u="sng" dirty="0"/>
              <a:t>או</a:t>
            </a:r>
            <a:r>
              <a:rPr lang="he-IL" sz="2000" dirty="0"/>
              <a:t> כיצד סייעה </a:t>
            </a:r>
            <a:r>
              <a:rPr lang="he-IL" sz="2000" u="sng" dirty="0"/>
              <a:t>אחת</a:t>
            </a:r>
            <a:r>
              <a:rPr lang="he-IL" sz="2000" dirty="0"/>
              <a:t> מן המעצמות למאבק זה</a:t>
            </a:r>
          </a:p>
        </p:txBody>
      </p:sp>
    </p:spTree>
    <p:extLst>
      <p:ext uri="{BB962C8B-B14F-4D97-AF65-F5344CB8AC3E}">
        <p14:creationId xmlns:p14="http://schemas.microsoft.com/office/powerpoint/2010/main" val="129671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a:off x="5170130" y="14813"/>
            <a:ext cx="5918044" cy="5836556"/>
          </a:xfrm>
          <a:prstGeom prst="rect">
            <a:avLst/>
          </a:prstGeom>
        </p:spPr>
      </p:pic>
      <p:pic>
        <p:nvPicPr>
          <p:cNvPr id="4" name="תמונה 3"/>
          <p:cNvPicPr>
            <a:picLocks noChangeAspect="1"/>
          </p:cNvPicPr>
          <p:nvPr/>
        </p:nvPicPr>
        <p:blipFill>
          <a:blip r:embed="rId3"/>
          <a:stretch>
            <a:fillRect/>
          </a:stretch>
        </p:blipFill>
        <p:spPr>
          <a:xfrm>
            <a:off x="38100" y="1037616"/>
            <a:ext cx="5473521" cy="2519502"/>
          </a:xfrm>
          <a:prstGeom prst="rect">
            <a:avLst/>
          </a:prstGeom>
        </p:spPr>
      </p:pic>
      <p:sp>
        <p:nvSpPr>
          <p:cNvPr id="5" name="TextBox 4"/>
          <p:cNvSpPr txBox="1"/>
          <p:nvPr/>
        </p:nvSpPr>
        <p:spPr>
          <a:xfrm>
            <a:off x="4134118" y="3026535"/>
            <a:ext cx="1146220" cy="369332"/>
          </a:xfrm>
          <a:prstGeom prst="rect">
            <a:avLst/>
          </a:prstGeom>
          <a:solidFill>
            <a:schemeClr val="bg1"/>
          </a:solidFill>
        </p:spPr>
        <p:txBody>
          <a:bodyPr wrap="square" rtlCol="1">
            <a:spAutoFit/>
          </a:bodyPr>
          <a:lstStyle/>
          <a:p>
            <a:endParaRPr lang="he-IL" dirty="0"/>
          </a:p>
        </p:txBody>
      </p:sp>
      <p:sp>
        <p:nvSpPr>
          <p:cNvPr id="6" name="פיצוץ 1 5"/>
          <p:cNvSpPr/>
          <p:nvPr/>
        </p:nvSpPr>
        <p:spPr>
          <a:xfrm>
            <a:off x="10779617" y="540913"/>
            <a:ext cx="154547" cy="167425"/>
          </a:xfrm>
          <a:prstGeom prst="irregularSeal1">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0904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של תמונה 3"/>
          <p:cNvPicPr>
            <a:picLocks noGrp="1" noChangeAspect="1"/>
          </p:cNvPicPr>
          <p:nvPr>
            <p:ph type="pic" idx="1"/>
          </p:nvPr>
        </p:nvPicPr>
        <p:blipFill>
          <a:blip r:embed="rId2">
            <a:extLst>
              <a:ext uri="{28A0092B-C50C-407E-A947-70E740481C1C}">
                <a14:useLocalDpi xmlns:a14="http://schemas.microsoft.com/office/drawing/2010/main" val="0"/>
              </a:ext>
            </a:extLst>
          </a:blip>
          <a:srcRect t="16264" b="16264"/>
          <a:stretch>
            <a:fillRect/>
          </a:stretch>
        </p:blipFill>
        <p:spPr>
          <a:xfrm>
            <a:off x="161148" y="964351"/>
            <a:ext cx="6378198" cy="5394885"/>
          </a:xfrm>
        </p:spPr>
      </p:pic>
      <p:sp>
        <p:nvSpPr>
          <p:cNvPr id="3" name="כותרת 2">
            <a:extLst>
              <a:ext uri="{FF2B5EF4-FFF2-40B4-BE49-F238E27FC236}">
                <a16:creationId xmlns:a16="http://schemas.microsoft.com/office/drawing/2014/main" id="{D6C7B008-63A1-4A34-A457-D6A0B6D54025}"/>
              </a:ext>
            </a:extLst>
          </p:cNvPr>
          <p:cNvSpPr>
            <a:spLocks noGrp="1"/>
          </p:cNvSpPr>
          <p:nvPr>
            <p:ph type="ctrTitle"/>
          </p:nvPr>
        </p:nvSpPr>
        <p:spPr/>
        <p:txBody>
          <a:bodyPr/>
          <a:lstStyle/>
          <a:p>
            <a:r>
              <a:rPr lang="he-IL" sz="2800" b="1" dirty="0"/>
              <a:t>קישור ל</a:t>
            </a:r>
            <a:r>
              <a:rPr lang="he-IL" sz="2800" b="1" u="sng" dirty="0"/>
              <a:t>מרחב הפדגוגי בהיסטוריה</a:t>
            </a:r>
            <a:endParaRPr lang="he-IL" sz="2800" b="1" dirty="0">
              <a:solidFill>
                <a:schemeClr val="tx1">
                  <a:lumMod val="50000"/>
                  <a:lumOff val="50000"/>
                </a:schemeClr>
              </a:solidFill>
            </a:endParaRPr>
          </a:p>
        </p:txBody>
      </p:sp>
      <p:sp>
        <p:nvSpPr>
          <p:cNvPr id="5" name="TextBox 4"/>
          <p:cNvSpPr txBox="1"/>
          <p:nvPr/>
        </p:nvSpPr>
        <p:spPr>
          <a:xfrm>
            <a:off x="7703127" y="1648691"/>
            <a:ext cx="3740728" cy="338050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2060"/>
              </a:solidFill>
              <a:effectLst/>
              <a:uLnTx/>
              <a:uFillTx/>
              <a:ea typeface="+mn-ea"/>
              <a:cs typeface="Varela Round"/>
            </a:endParaRPr>
          </a:p>
        </p:txBody>
      </p:sp>
      <p:sp>
        <p:nvSpPr>
          <p:cNvPr id="2" name="מלבן 1"/>
          <p:cNvSpPr/>
          <p:nvPr/>
        </p:nvSpPr>
        <p:spPr>
          <a:xfrm>
            <a:off x="5784512" y="3920586"/>
            <a:ext cx="5309218" cy="800219"/>
          </a:xfrm>
          <a:prstGeom prst="rect">
            <a:avLst/>
          </a:prstGeom>
        </p:spPr>
        <p:txBody>
          <a:bodyPr wrap="square">
            <a:spAutoFit/>
          </a:bodyPr>
          <a:lstStyle/>
          <a:p>
            <a:r>
              <a:rPr lang="en-US" sz="1100" dirty="0">
                <a:hlinkClick r:id="rId3"/>
              </a:rPr>
              <a:t>https://pop.education.gov.il/tchumey_daat/historya/chativa-elyona/noseem_nilmadim/leomiyot/</a:t>
            </a:r>
            <a:r>
              <a:rPr lang="he-IL" sz="1100" dirty="0"/>
              <a:t>      </a:t>
            </a:r>
          </a:p>
          <a:p>
            <a:r>
              <a:rPr lang="he-IL" sz="1100" dirty="0"/>
              <a:t>        </a:t>
            </a:r>
            <a:r>
              <a:rPr lang="he-IL" sz="1200" dirty="0"/>
              <a:t>לתרגל מתוך הפעילות הראשונה: עמ' 4 (מאבק והנהגה),                                                                                                         </a:t>
            </a:r>
          </a:p>
          <a:p>
            <a:r>
              <a:rPr lang="he-IL" sz="1200" dirty="0"/>
              <a:t>        עמ' 5 (שלבים וגורמים מעכבים), עמ' 6 חידון</a:t>
            </a:r>
          </a:p>
        </p:txBody>
      </p:sp>
      <p:pic>
        <p:nvPicPr>
          <p:cNvPr id="8" name="תמונה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66" y="927178"/>
            <a:ext cx="3371910" cy="2968547"/>
          </a:xfrm>
          <a:prstGeom prst="rect">
            <a:avLst/>
          </a:prstGeom>
        </p:spPr>
      </p:pic>
    </p:spTree>
    <p:extLst>
      <p:ext uri="{BB962C8B-B14F-4D97-AF65-F5344CB8AC3E}">
        <p14:creationId xmlns:p14="http://schemas.microsoft.com/office/powerpoint/2010/main" val="1605112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p:txBody>
          <a:bodyPr/>
          <a:lstStyle/>
          <a:p>
            <a:r>
              <a:rPr lang="he-IL" sz="4400" dirty="0"/>
              <a:t>תודות </a:t>
            </a:r>
          </a:p>
        </p:txBody>
      </p:sp>
      <p:sp>
        <p:nvSpPr>
          <p:cNvPr id="2" name="TextBox 1"/>
          <p:cNvSpPr txBox="1"/>
          <p:nvPr/>
        </p:nvSpPr>
        <p:spPr>
          <a:xfrm>
            <a:off x="942109" y="1551708"/>
            <a:ext cx="10460182" cy="2462213"/>
          </a:xfrm>
          <a:prstGeom prst="rect">
            <a:avLst/>
          </a:prstGeom>
          <a:noFill/>
        </p:spPr>
        <p:txBody>
          <a:bodyPr wrap="square" rtlCol="1">
            <a:spAutoFit/>
          </a:bodyPr>
          <a:lstStyle/>
          <a:p>
            <a:pPr lvl="0">
              <a:defRPr/>
            </a:pPr>
            <a:r>
              <a:rPr kumimoji="0" lang="he-IL" sz="1800" b="0" i="0" u="none" strike="noStrike" kern="1200" cap="none" spc="0" normalizeH="0" baseline="0" noProof="0" dirty="0">
                <a:ln>
                  <a:noFill/>
                </a:ln>
                <a:solidFill>
                  <a:srgbClr val="002060"/>
                </a:solidFill>
                <a:effectLst/>
                <a:uLnTx/>
                <a:uFillTx/>
                <a:ea typeface="+mn-ea"/>
                <a:cs typeface="Varela Round"/>
              </a:rPr>
              <a:t>1. מפת אירופה אחרי קונגרס וינה– </a:t>
            </a:r>
            <a:r>
              <a:rPr kumimoji="0" lang="he-IL" sz="1800" b="1" i="0" u="none" strike="noStrike" kern="1200" cap="none" spc="0" normalizeH="0" baseline="0" noProof="0" dirty="0">
                <a:ln>
                  <a:noFill/>
                </a:ln>
                <a:solidFill>
                  <a:srgbClr val="002060"/>
                </a:solidFill>
                <a:effectLst/>
                <a:uLnTx/>
                <a:uFillTx/>
                <a:ea typeface="+mn-ea"/>
                <a:cs typeface="Varela Round"/>
              </a:rPr>
              <a:t>מט"ח </a:t>
            </a:r>
            <a:r>
              <a:rPr lang="en-US" sz="1200" dirty="0">
                <a:hlinkClick r:id="rId2"/>
              </a:rPr>
              <a:t>https://lib.cet.ac.il/pages/item.asp?item=9073</a:t>
            </a:r>
            <a:endParaRPr kumimoji="0" lang="he-IL" sz="1200" b="1" i="0" u="none" strike="noStrike" kern="1200" cap="none" spc="0" normalizeH="0" baseline="0" noProof="0" dirty="0">
              <a:ln>
                <a:noFill/>
              </a:ln>
              <a:solidFill>
                <a:srgbClr val="002060"/>
              </a:solidFill>
              <a:effectLst/>
              <a:uLnTx/>
              <a:uFillTx/>
              <a:cs typeface="Varela Round"/>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2060"/>
              </a:solidFill>
              <a:effectLst/>
              <a:uLnTx/>
              <a:uFillTx/>
              <a:ea typeface="+mn-ea"/>
              <a:cs typeface="Varela Round"/>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2. סרטון גל פרידמן ומדליית זהב- </a:t>
            </a:r>
            <a:r>
              <a:rPr kumimoji="0" lang="he-IL" sz="1800" b="1" i="0" u="none" strike="noStrike" kern="1200" cap="none" spc="0" normalizeH="0" baseline="0" noProof="0" dirty="0" err="1">
                <a:ln>
                  <a:noFill/>
                </a:ln>
                <a:solidFill>
                  <a:srgbClr val="002060"/>
                </a:solidFill>
                <a:effectLst/>
                <a:uLnTx/>
                <a:uFillTx/>
                <a:ea typeface="+mn-ea"/>
                <a:cs typeface="Varela Round"/>
              </a:rPr>
              <a:t>יוטיוב</a:t>
            </a:r>
            <a:endParaRPr kumimoji="0" lang="he-IL" sz="1800" b="1" i="0" u="none" strike="noStrike" kern="1200" cap="none" spc="0" normalizeH="0" baseline="0" noProof="0" dirty="0">
              <a:ln>
                <a:noFill/>
              </a:ln>
              <a:solidFill>
                <a:srgbClr val="002060"/>
              </a:solidFill>
              <a:effectLst/>
              <a:uLnTx/>
              <a:uFillTx/>
              <a:ea typeface="+mn-ea"/>
              <a:cs typeface="Varela Round"/>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1" i="0" u="none" strike="noStrike" kern="1200" cap="none" spc="0" normalizeH="0" baseline="0" noProof="0" dirty="0">
              <a:ln>
                <a:noFill/>
              </a:ln>
              <a:solidFill>
                <a:srgbClr val="002060"/>
              </a:solidFill>
              <a:effectLst/>
              <a:uLnTx/>
              <a:uFillTx/>
              <a:ea typeface="+mn-ea"/>
              <a:cs typeface="Varela Round"/>
            </a:endParaRPr>
          </a:p>
          <a:p>
            <a:pPr lvl="0">
              <a:defRPr/>
            </a:pPr>
            <a:r>
              <a:rPr kumimoji="0" lang="he-IL" sz="1800" b="0" i="0" u="none" strike="noStrike" kern="1200" cap="none" spc="0" normalizeH="0" baseline="0" noProof="0" dirty="0">
                <a:ln>
                  <a:noFill/>
                </a:ln>
                <a:solidFill>
                  <a:srgbClr val="002060"/>
                </a:solidFill>
                <a:effectLst/>
                <a:uLnTx/>
                <a:uFillTx/>
                <a:ea typeface="+mn-ea"/>
                <a:cs typeface="Varela Round"/>
              </a:rPr>
              <a:t>3. </a:t>
            </a:r>
            <a:r>
              <a:rPr kumimoji="0" lang="he-IL" sz="1800" b="1" i="0" u="none" strike="noStrike" kern="1200" cap="none" spc="0" normalizeH="0" baseline="0" noProof="0" dirty="0">
                <a:ln>
                  <a:noFill/>
                </a:ln>
                <a:solidFill>
                  <a:srgbClr val="002060"/>
                </a:solidFill>
                <a:effectLst/>
                <a:uLnTx/>
                <a:uFillTx/>
                <a:ea typeface="+mn-ea"/>
                <a:cs typeface="Varela Round"/>
              </a:rPr>
              <a:t>ויקיפדיה , </a:t>
            </a:r>
            <a:r>
              <a:rPr kumimoji="0" lang="he-IL" sz="1800" b="1" i="0" u="none" strike="noStrike" kern="1200" cap="none" spc="0" normalizeH="0" baseline="0" noProof="0" dirty="0" err="1">
                <a:ln>
                  <a:noFill/>
                </a:ln>
                <a:solidFill>
                  <a:srgbClr val="002060"/>
                </a:solidFill>
                <a:effectLst/>
                <a:uLnTx/>
                <a:uFillTx/>
                <a:ea typeface="+mn-ea"/>
                <a:cs typeface="Varela Round"/>
              </a:rPr>
              <a:t>ויקישיתוף</a:t>
            </a:r>
            <a:r>
              <a:rPr kumimoji="0" lang="he-IL" sz="1800" b="1" i="0" u="none" strike="noStrike" kern="1200" cap="none" spc="0" normalizeH="0" baseline="0" noProof="0" dirty="0">
                <a:ln>
                  <a:noFill/>
                </a:ln>
                <a:solidFill>
                  <a:srgbClr val="002060"/>
                </a:solidFill>
                <a:effectLst/>
                <a:uLnTx/>
                <a:uFillTx/>
                <a:ea typeface="+mn-ea"/>
                <a:cs typeface="Varela Round"/>
              </a:rPr>
              <a:t> </a:t>
            </a:r>
            <a:r>
              <a:rPr lang="en-US" dirty="0">
                <a:hlinkClick r:id="rId3"/>
              </a:rPr>
              <a:t>https://he.wikipedia.org/wiki</a:t>
            </a:r>
            <a:endParaRPr lang="he-IL" dirty="0"/>
          </a:p>
          <a:p>
            <a:pPr lvl="0">
              <a:defRPr/>
            </a:pPr>
            <a:r>
              <a:rPr lang="he-IL" dirty="0">
                <a:solidFill>
                  <a:srgbClr val="002060"/>
                </a:solidFill>
                <a:cs typeface="Varela Round"/>
              </a:rPr>
              <a:t>4</a:t>
            </a:r>
            <a:r>
              <a:rPr lang="he-IL" b="1" dirty="0">
                <a:solidFill>
                  <a:srgbClr val="002060"/>
                </a:solidFill>
                <a:cs typeface="Varela Round"/>
              </a:rPr>
              <a:t>. </a:t>
            </a:r>
            <a:r>
              <a:rPr lang="en-US" sz="1000" dirty="0">
                <a:hlinkClick r:id="rId4"/>
              </a:rPr>
              <a:t>https://publicdomainvectors.org/he/%D7%A7%D7%9C%D7%99%D7%A4%D7%A8%D7%98%20%D7%97%D7%99%D7%A0%D7%9D/%D7%A1%D7%9E%D7%9C-%D7%99%D7%95%D7%95%D7%9F/81171.html</a:t>
            </a:r>
            <a:endParaRPr kumimoji="0" lang="he-IL" sz="1000" b="0" i="0" u="none" strike="noStrike" kern="1200" cap="none" spc="0" normalizeH="0" baseline="0" noProof="0" dirty="0">
              <a:ln>
                <a:noFill/>
              </a:ln>
              <a:solidFill>
                <a:srgbClr val="002060"/>
              </a:solidFill>
              <a:effectLst/>
              <a:uLnTx/>
              <a:uFillTx/>
              <a:cs typeface="Varela Round"/>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solidFill>
                <a:srgbClr val="002060"/>
              </a:solidFill>
              <a:cs typeface="Varela Round"/>
            </a:endParaRPr>
          </a:p>
          <a:p>
            <a:pPr lvl="0">
              <a:defRPr/>
            </a:pPr>
            <a:endParaRPr kumimoji="0" lang="he-IL" sz="1800" b="0" i="0" u="none" strike="noStrike" kern="1200" cap="none" spc="0" normalizeH="0" baseline="0" noProof="0" dirty="0">
              <a:ln>
                <a:noFill/>
              </a:ln>
              <a:solidFill>
                <a:srgbClr val="002060"/>
              </a:solidFill>
              <a:effectLst/>
              <a:uLnTx/>
              <a:uFillTx/>
              <a:ea typeface="+mn-ea"/>
              <a:cs typeface="Varela Round"/>
            </a:endParaRPr>
          </a:p>
        </p:txBody>
      </p:sp>
    </p:spTree>
    <p:extLst>
      <p:ext uri="{BB962C8B-B14F-4D97-AF65-F5344CB8AC3E}">
        <p14:creationId xmlns:p14="http://schemas.microsoft.com/office/powerpoint/2010/main" val="429105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marR="0" lvl="0" indent="0" algn="r" defTabSz="914400" rtl="1" eaLnBrk="1" fontAlgn="auto" latinLnBrk="0" hangingPunct="1">
              <a:lnSpc>
                <a:spcPct val="15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2060"/>
              </a:solidFill>
              <a:effectLst/>
              <a:uLnTx/>
              <a:uFillTx/>
              <a:ea typeface="+mn-ea"/>
              <a:cs typeface="Varela Round"/>
            </a:endParaRPr>
          </a:p>
        </p:txBody>
      </p:sp>
      <p:sp>
        <p:nvSpPr>
          <p:cNvPr id="5" name="כותרת 4"/>
          <p:cNvSpPr>
            <a:spLocks noGrp="1"/>
          </p:cNvSpPr>
          <p:nvPr>
            <p:ph type="ctrTitle"/>
          </p:nvPr>
        </p:nvSpPr>
        <p:spPr>
          <a:xfrm>
            <a:off x="1" y="1640677"/>
            <a:ext cx="12192001" cy="1260164"/>
          </a:xfrm>
        </p:spPr>
        <p:txBody>
          <a:bodyPr/>
          <a:lstStyle/>
          <a:p>
            <a:r>
              <a:rPr lang="he-IL" sz="4400" dirty="0"/>
              <a:t>לאומיות</a:t>
            </a:r>
            <a:r>
              <a:rPr lang="he-IL" sz="5400" dirty="0"/>
              <a:t> – </a:t>
            </a:r>
            <a:r>
              <a:rPr lang="he-IL" sz="4000" dirty="0"/>
              <a:t>תנועה לאומית מדגימה (יוון)</a:t>
            </a:r>
            <a:endParaRPr lang="he-IL" sz="4000" dirty="0">
              <a:solidFill>
                <a:srgbClr val="192A72"/>
              </a:solidFill>
            </a:endParaRPr>
          </a:p>
        </p:txBody>
      </p:sp>
      <p:sp>
        <p:nvSpPr>
          <p:cNvPr id="7" name="כותרת משנה 6"/>
          <p:cNvSpPr>
            <a:spLocks noGrp="1"/>
          </p:cNvSpPr>
          <p:nvPr>
            <p:ph type="subTitle" idx="1"/>
          </p:nvPr>
        </p:nvSpPr>
        <p:spPr>
          <a:xfrm>
            <a:off x="283336" y="2776541"/>
            <a:ext cx="12192001" cy="703645"/>
          </a:xfrm>
        </p:spPr>
        <p:txBody>
          <a:bodyPr/>
          <a:lstStyle/>
          <a:p>
            <a:r>
              <a:rPr lang="he-IL" sz="3600" dirty="0">
                <a:sym typeface="Varela Round"/>
              </a:rPr>
              <a:t>היסטוריה לכיתות י-</a:t>
            </a:r>
            <a:r>
              <a:rPr lang="he-IL" sz="3600" dirty="0" err="1">
                <a:sym typeface="Varela Round"/>
              </a:rPr>
              <a:t>יב</a:t>
            </a:r>
            <a:r>
              <a:rPr lang="he-IL" sz="3600" dirty="0">
                <a:sym typeface="Varela Round"/>
              </a:rPr>
              <a:t> </a:t>
            </a:r>
          </a:p>
        </p:txBody>
      </p:sp>
      <p:sp>
        <p:nvSpPr>
          <p:cNvPr id="4" name="מציין מיקום תוכן 3"/>
          <p:cNvSpPr>
            <a:spLocks noGrp="1"/>
          </p:cNvSpPr>
          <p:nvPr>
            <p:ph idx="10"/>
          </p:nvPr>
        </p:nvSpPr>
        <p:spPr>
          <a:xfrm>
            <a:off x="1" y="3655861"/>
            <a:ext cx="12192001" cy="720094"/>
          </a:xfrm>
        </p:spPr>
        <p:txBody>
          <a:bodyPr/>
          <a:lstStyle/>
          <a:p>
            <a:r>
              <a:rPr lang="he-IL" sz="3200" dirty="0">
                <a:sym typeface="Varela Round"/>
              </a:rPr>
              <a:t>  שם המורה:  מרים עופר</a:t>
            </a:r>
          </a:p>
        </p:txBody>
      </p:sp>
    </p:spTree>
    <p:extLst>
      <p:ext uri="{BB962C8B-B14F-4D97-AF65-F5344CB8AC3E}">
        <p14:creationId xmlns:p14="http://schemas.microsoft.com/office/powerpoint/2010/main" val="1139141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marR="0" lvl="0" indent="0" algn="just"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kumimoji="0" lang="en-US" sz="2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rights@education.gov.il</a:t>
            </a:r>
            <a:endParaRPr kumimoji="0" lang="he-IL" sz="2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0" y="1508007"/>
            <a:ext cx="12190412" cy="1508105"/>
          </a:xfrm>
          <a:prstGeom prst="rect">
            <a:avLst/>
          </a:prstGeom>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שימוש ביצירות מוגנות בזכויות יוצרים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ואיתור בעלי זכויות </a:t>
            </a:r>
          </a:p>
        </p:txBody>
      </p:sp>
    </p:spTree>
    <p:extLst>
      <p:ext uri="{BB962C8B-B14F-4D97-AF65-F5344CB8AC3E}">
        <p14:creationId xmlns:p14="http://schemas.microsoft.com/office/powerpoint/2010/main" val="3694597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 </a:t>
            </a:r>
          </a:p>
        </p:txBody>
      </p:sp>
      <p:sp>
        <p:nvSpPr>
          <p:cNvPr id="8" name="מציין מיקום תוכן 7"/>
          <p:cNvSpPr>
            <a:spLocks noGrp="1"/>
          </p:cNvSpPr>
          <p:nvPr>
            <p:ph sz="quarter" idx="4"/>
          </p:nvPr>
        </p:nvSpPr>
        <p:spPr>
          <a:xfrm>
            <a:off x="729586" y="1311122"/>
            <a:ext cx="10539049" cy="4296302"/>
          </a:xfrm>
        </p:spPr>
        <p:txBody>
          <a:bodyPr>
            <a:normAutofit fontScale="25000" lnSpcReduction="20000"/>
          </a:bodyPr>
          <a:lstStyle/>
          <a:p>
            <a:pPr marL="96848" indent="0">
              <a:lnSpc>
                <a:spcPct val="200000"/>
              </a:lnSpc>
              <a:buNone/>
            </a:pPr>
            <a:r>
              <a:rPr lang="he-IL" sz="9600" b="1" dirty="0">
                <a:solidFill>
                  <a:schemeClr val="tx1"/>
                </a:solidFill>
              </a:rPr>
              <a:t>תנועה לאומית מדגימה </a:t>
            </a:r>
            <a:r>
              <a:rPr lang="he-IL" sz="9600" dirty="0">
                <a:solidFill>
                  <a:schemeClr val="tx1"/>
                </a:solidFill>
              </a:rPr>
              <a:t>באחת מהארצות: </a:t>
            </a:r>
            <a:r>
              <a:rPr lang="he-IL" sz="7200" dirty="0" err="1">
                <a:solidFill>
                  <a:schemeClr val="tx1"/>
                </a:solidFill>
              </a:rPr>
              <a:t>אטליה,גרמניה,</a:t>
            </a:r>
            <a:r>
              <a:rPr lang="he-IL" sz="7200" b="1" dirty="0" err="1">
                <a:solidFill>
                  <a:schemeClr val="tx1"/>
                </a:solidFill>
              </a:rPr>
              <a:t>יוון</a:t>
            </a:r>
            <a:r>
              <a:rPr lang="he-IL" sz="7200" dirty="0">
                <a:solidFill>
                  <a:schemeClr val="tx1"/>
                </a:solidFill>
              </a:rPr>
              <a:t>, פולין</a:t>
            </a:r>
          </a:p>
          <a:p>
            <a:pPr marL="96848" indent="0">
              <a:lnSpc>
                <a:spcPct val="200000"/>
              </a:lnSpc>
              <a:buNone/>
            </a:pPr>
            <a:r>
              <a:rPr lang="he-IL" sz="9600" dirty="0">
                <a:solidFill>
                  <a:schemeClr val="tx1"/>
                </a:solidFill>
              </a:rPr>
              <a:t>1.המצב המדיני והמצב החברתי-כלכלי בארץ </a:t>
            </a:r>
            <a:r>
              <a:rPr lang="he-IL" sz="9600" b="1" dirty="0">
                <a:solidFill>
                  <a:schemeClr val="tx1"/>
                </a:solidFill>
              </a:rPr>
              <a:t>לפני</a:t>
            </a:r>
            <a:r>
              <a:rPr lang="he-IL" sz="9600" dirty="0">
                <a:solidFill>
                  <a:schemeClr val="tx1"/>
                </a:solidFill>
              </a:rPr>
              <a:t> המאבק הלאומי</a:t>
            </a:r>
          </a:p>
          <a:p>
            <a:pPr marL="96848" indent="0">
              <a:lnSpc>
                <a:spcPct val="200000"/>
              </a:lnSpc>
              <a:buNone/>
            </a:pPr>
            <a:r>
              <a:rPr lang="he-IL" sz="9600" dirty="0">
                <a:solidFill>
                  <a:schemeClr val="tx1"/>
                </a:solidFill>
              </a:rPr>
              <a:t>2.מה </a:t>
            </a:r>
            <a:r>
              <a:rPr lang="he-IL" sz="9600" b="1" dirty="0">
                <a:solidFill>
                  <a:schemeClr val="tx1"/>
                </a:solidFill>
              </a:rPr>
              <a:t>מטרת</a:t>
            </a:r>
            <a:r>
              <a:rPr lang="he-IL" sz="9600" dirty="0">
                <a:solidFill>
                  <a:schemeClr val="tx1"/>
                </a:solidFill>
              </a:rPr>
              <a:t> המאבק </a:t>
            </a:r>
            <a:r>
              <a:rPr lang="he-IL" sz="9600" b="1" dirty="0">
                <a:solidFill>
                  <a:schemeClr val="tx1"/>
                </a:solidFill>
              </a:rPr>
              <a:t>והכוחות הפעילים </a:t>
            </a:r>
            <a:r>
              <a:rPr lang="he-IL" sz="9600" dirty="0">
                <a:solidFill>
                  <a:schemeClr val="tx1"/>
                </a:solidFill>
              </a:rPr>
              <a:t>שהניעו את המאבק הלאומי</a:t>
            </a:r>
          </a:p>
          <a:p>
            <a:pPr marL="96848" indent="0">
              <a:lnSpc>
                <a:spcPct val="200000"/>
              </a:lnSpc>
              <a:buNone/>
            </a:pPr>
            <a:r>
              <a:rPr lang="he-IL" sz="9600" dirty="0">
                <a:solidFill>
                  <a:schemeClr val="tx1"/>
                </a:solidFill>
              </a:rPr>
              <a:t>3.</a:t>
            </a:r>
            <a:r>
              <a:rPr lang="he-IL" sz="9600" b="1" dirty="0">
                <a:solidFill>
                  <a:schemeClr val="tx1"/>
                </a:solidFill>
              </a:rPr>
              <a:t>השלבים העיקריים </a:t>
            </a:r>
            <a:r>
              <a:rPr lang="he-IL" sz="9600" dirty="0">
                <a:solidFill>
                  <a:schemeClr val="tx1"/>
                </a:solidFill>
              </a:rPr>
              <a:t>במאבק של התנועה הלאומית שנבחרה </a:t>
            </a:r>
          </a:p>
          <a:p>
            <a:pPr marL="96848" indent="0">
              <a:lnSpc>
                <a:spcPct val="200000"/>
              </a:lnSpc>
              <a:buNone/>
            </a:pPr>
            <a:r>
              <a:rPr lang="he-IL" sz="9600" dirty="0">
                <a:solidFill>
                  <a:schemeClr val="tx1"/>
                </a:solidFill>
              </a:rPr>
              <a:t>4. הגורמים </a:t>
            </a:r>
            <a:r>
              <a:rPr lang="he-IL" sz="9600" b="1" dirty="0">
                <a:solidFill>
                  <a:schemeClr val="tx1"/>
                </a:solidFill>
              </a:rPr>
              <a:t>שסייעו</a:t>
            </a:r>
            <a:r>
              <a:rPr lang="he-IL" sz="9600" dirty="0">
                <a:solidFill>
                  <a:schemeClr val="tx1"/>
                </a:solidFill>
              </a:rPr>
              <a:t> והגורמים </a:t>
            </a:r>
            <a:r>
              <a:rPr lang="he-IL" sz="9600" b="1" dirty="0">
                <a:solidFill>
                  <a:schemeClr val="tx1"/>
                </a:solidFill>
              </a:rPr>
              <a:t>שעיכבו</a:t>
            </a:r>
            <a:r>
              <a:rPr lang="he-IL" sz="9600" dirty="0">
                <a:solidFill>
                  <a:schemeClr val="tx1"/>
                </a:solidFill>
              </a:rPr>
              <a:t> את המאבק הלאומי </a:t>
            </a:r>
          </a:p>
        </p:txBody>
      </p:sp>
    </p:spTree>
    <p:extLst>
      <p:ext uri="{BB962C8B-B14F-4D97-AF65-F5344CB8AC3E}">
        <p14:creationId xmlns:p14="http://schemas.microsoft.com/office/powerpoint/2010/main" val="399203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התנועה הלאומית היוונית</a:t>
            </a:r>
          </a:p>
        </p:txBody>
      </p:sp>
      <p:graphicFrame>
        <p:nvGraphicFramePr>
          <p:cNvPr id="5" name="מציין מיקום תוכן 4"/>
          <p:cNvGraphicFramePr>
            <a:graphicFrameLocks noGrp="1"/>
          </p:cNvGraphicFramePr>
          <p:nvPr>
            <p:ph sz="quarter" idx="4"/>
            <p:extLst>
              <p:ext uri="{D42A27DB-BD31-4B8C-83A1-F6EECF244321}">
                <p14:modId xmlns:p14="http://schemas.microsoft.com/office/powerpoint/2010/main" val="2802928162"/>
              </p:ext>
            </p:extLst>
          </p:nvPr>
        </p:nvGraphicFramePr>
        <p:xfrm>
          <a:off x="1629522" y="1067921"/>
          <a:ext cx="835660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מסגרת 10"/>
          <p:cNvSpPr/>
          <p:nvPr/>
        </p:nvSpPr>
        <p:spPr>
          <a:xfrm>
            <a:off x="8510208" y="2456761"/>
            <a:ext cx="2301227" cy="986767"/>
          </a:xfrm>
          <a:prstGeom prst="frame">
            <a:avLst/>
          </a:prstGeom>
          <a:solidFill>
            <a:schemeClr val="bg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dirty="0">
              <a:solidFill>
                <a:schemeClr val="tx1"/>
              </a:solidFill>
            </a:endParaRPr>
          </a:p>
        </p:txBody>
      </p:sp>
      <p:sp>
        <p:nvSpPr>
          <p:cNvPr id="12" name="מסגרת 11"/>
          <p:cNvSpPr/>
          <p:nvPr/>
        </p:nvSpPr>
        <p:spPr>
          <a:xfrm>
            <a:off x="8466232" y="4128246"/>
            <a:ext cx="2176742" cy="1046099"/>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solidFill>
                <a:schemeClr val="tx1"/>
              </a:solidFill>
            </a:endParaRPr>
          </a:p>
        </p:txBody>
      </p:sp>
      <p:sp>
        <p:nvSpPr>
          <p:cNvPr id="13" name="מסגרת 12"/>
          <p:cNvSpPr/>
          <p:nvPr/>
        </p:nvSpPr>
        <p:spPr>
          <a:xfrm>
            <a:off x="711758" y="4048649"/>
            <a:ext cx="3036609" cy="989479"/>
          </a:xfrm>
          <a:prstGeom prst="frame">
            <a:avLst/>
          </a:prstGeom>
          <a:solidFill>
            <a:schemeClr val="tx1">
              <a:lumMod val="75000"/>
              <a:lumOff val="25000"/>
            </a:schemeClr>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solidFill>
                <a:schemeClr val="tx1"/>
              </a:solidFill>
            </a:endParaRPr>
          </a:p>
        </p:txBody>
      </p:sp>
      <p:sp>
        <p:nvSpPr>
          <p:cNvPr id="14" name="מסגרת 13"/>
          <p:cNvSpPr/>
          <p:nvPr/>
        </p:nvSpPr>
        <p:spPr>
          <a:xfrm>
            <a:off x="988544" y="1763886"/>
            <a:ext cx="2124635" cy="989479"/>
          </a:xfrm>
          <a:prstGeom prst="frame">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solidFill>
                <a:schemeClr val="tx1"/>
              </a:solidFill>
            </a:endParaRPr>
          </a:p>
        </p:txBody>
      </p:sp>
      <p:sp>
        <p:nvSpPr>
          <p:cNvPr id="15" name="מסגרת 14"/>
          <p:cNvSpPr/>
          <p:nvPr/>
        </p:nvSpPr>
        <p:spPr>
          <a:xfrm>
            <a:off x="6622576" y="946541"/>
            <a:ext cx="4188859" cy="989479"/>
          </a:xfrm>
          <a:prstGeom prst="frame">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solidFill>
                <a:schemeClr val="tx1"/>
              </a:solidFill>
            </a:endParaRPr>
          </a:p>
        </p:txBody>
      </p:sp>
      <p:sp>
        <p:nvSpPr>
          <p:cNvPr id="17" name="TextBox 16"/>
          <p:cNvSpPr txBox="1"/>
          <p:nvPr/>
        </p:nvSpPr>
        <p:spPr>
          <a:xfrm>
            <a:off x="674501" y="4275693"/>
            <a:ext cx="2915584" cy="646331"/>
          </a:xfrm>
          <a:prstGeom prst="rect">
            <a:avLst/>
          </a:prstGeom>
          <a:noFill/>
        </p:spPr>
        <p:txBody>
          <a:bodyPr wrap="square" rtlCol="1">
            <a:spAutoFit/>
          </a:bodyPr>
          <a:lstStyle/>
          <a:p>
            <a:pPr lvl="0"/>
            <a:r>
              <a:rPr lang="he-IL" b="1" dirty="0">
                <a:solidFill>
                  <a:srgbClr val="002060"/>
                </a:solidFill>
              </a:rPr>
              <a:t>הכוחות הפעילים, </a:t>
            </a:r>
          </a:p>
          <a:p>
            <a:pPr lvl="0"/>
            <a:r>
              <a:rPr lang="he-IL" b="1" dirty="0">
                <a:solidFill>
                  <a:srgbClr val="002060"/>
                </a:solidFill>
              </a:rPr>
              <a:t>מי סייע ? מי עיכב ?</a:t>
            </a:r>
          </a:p>
        </p:txBody>
      </p:sp>
      <p:sp>
        <p:nvSpPr>
          <p:cNvPr id="18" name="TextBox 17"/>
          <p:cNvSpPr txBox="1"/>
          <p:nvPr/>
        </p:nvSpPr>
        <p:spPr>
          <a:xfrm>
            <a:off x="8510208" y="2626978"/>
            <a:ext cx="2321815" cy="646331"/>
          </a:xfrm>
          <a:prstGeom prst="rect">
            <a:avLst/>
          </a:prstGeom>
          <a:noFill/>
        </p:spPr>
        <p:txBody>
          <a:bodyPr wrap="square" rtlCol="1">
            <a:spAutoFit/>
          </a:bodyPr>
          <a:lstStyle/>
          <a:p>
            <a:pPr algn="ctr"/>
            <a:r>
              <a:rPr lang="he-IL" b="1" dirty="0"/>
              <a:t>המקום/ אזור בו התנהל המאבק</a:t>
            </a:r>
          </a:p>
        </p:txBody>
      </p:sp>
      <p:sp>
        <p:nvSpPr>
          <p:cNvPr id="19" name="TextBox 18"/>
          <p:cNvSpPr txBox="1"/>
          <p:nvPr/>
        </p:nvSpPr>
        <p:spPr>
          <a:xfrm>
            <a:off x="6622577" y="1080542"/>
            <a:ext cx="4064050" cy="646331"/>
          </a:xfrm>
          <a:prstGeom prst="rect">
            <a:avLst/>
          </a:prstGeom>
          <a:noFill/>
        </p:spPr>
        <p:txBody>
          <a:bodyPr wrap="square" rtlCol="1">
            <a:spAutoFit/>
          </a:bodyPr>
          <a:lstStyle/>
          <a:p>
            <a:r>
              <a:rPr lang="he-IL" b="1" dirty="0"/>
              <a:t>מה היה המצב המדיני והחברתי לפני המאבק הלאומי ומה המטרה</a:t>
            </a:r>
          </a:p>
        </p:txBody>
      </p:sp>
      <p:sp>
        <p:nvSpPr>
          <p:cNvPr id="21" name="מלבן 20"/>
          <p:cNvSpPr/>
          <p:nvPr/>
        </p:nvSpPr>
        <p:spPr>
          <a:xfrm>
            <a:off x="8466232" y="4275694"/>
            <a:ext cx="2051049" cy="646331"/>
          </a:xfrm>
          <a:prstGeom prst="rect">
            <a:avLst/>
          </a:prstGeom>
        </p:spPr>
        <p:txBody>
          <a:bodyPr wrap="square">
            <a:spAutoFit/>
          </a:bodyPr>
          <a:lstStyle/>
          <a:p>
            <a:r>
              <a:rPr lang="he-IL" b="1" dirty="0"/>
              <a:t>באילו שנים התרחש המאבק </a:t>
            </a:r>
            <a:endParaRPr lang="he-IL" sz="1200" b="1" dirty="0"/>
          </a:p>
        </p:txBody>
      </p:sp>
      <p:sp>
        <p:nvSpPr>
          <p:cNvPr id="22" name="TextBox 21"/>
          <p:cNvSpPr txBox="1"/>
          <p:nvPr/>
        </p:nvSpPr>
        <p:spPr>
          <a:xfrm>
            <a:off x="1043704" y="1935459"/>
            <a:ext cx="1982565" cy="646331"/>
          </a:xfrm>
          <a:prstGeom prst="rect">
            <a:avLst/>
          </a:prstGeom>
          <a:noFill/>
        </p:spPr>
        <p:txBody>
          <a:bodyPr wrap="square" rtlCol="1">
            <a:spAutoFit/>
          </a:bodyPr>
          <a:lstStyle/>
          <a:p>
            <a:r>
              <a:rPr lang="he-IL" b="1" dirty="0"/>
              <a:t>שלבי המאבק ותוצאותיו</a:t>
            </a:r>
          </a:p>
        </p:txBody>
      </p:sp>
    </p:spTree>
    <p:extLst>
      <p:ext uri="{BB962C8B-B14F-4D97-AF65-F5344CB8AC3E}">
        <p14:creationId xmlns:p14="http://schemas.microsoft.com/office/powerpoint/2010/main" val="242427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1" grpId="0" animBg="1"/>
      <p:bldP spid="12" grpId="0" animBg="1"/>
      <p:bldP spid="13" grpId="0" animBg="1"/>
      <p:bldP spid="14" grpId="0" animBg="1"/>
      <p:bldP spid="15" grpId="0" animBg="1"/>
      <p:bldP spid="17" grpId="0"/>
      <p:bldP spid="18" grpId="0"/>
      <p:bldP spid="19"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2312895" y="172752"/>
            <a:ext cx="9879106" cy="720000"/>
          </a:xfrm>
        </p:spPr>
        <p:txBody>
          <a:bodyPr/>
          <a:lstStyle/>
          <a:p>
            <a:r>
              <a:rPr lang="he-IL" sz="3600" dirty="0">
                <a:solidFill>
                  <a:srgbClr val="192A72"/>
                </a:solidFill>
              </a:rPr>
              <a:t>מה מאחד ומלכד את בני הלאום היווני ? </a:t>
            </a:r>
          </a:p>
        </p:txBody>
      </p:sp>
      <p:sp>
        <p:nvSpPr>
          <p:cNvPr id="8" name="מציין מיקום תוכן 7"/>
          <p:cNvSpPr>
            <a:spLocks noGrp="1"/>
          </p:cNvSpPr>
          <p:nvPr>
            <p:ph sz="quarter" idx="4"/>
          </p:nvPr>
        </p:nvSpPr>
        <p:spPr>
          <a:xfrm>
            <a:off x="1161033" y="1182903"/>
            <a:ext cx="4062025" cy="2272992"/>
          </a:xfrm>
        </p:spPr>
        <p:txBody>
          <a:bodyPr>
            <a:normAutofit/>
          </a:bodyPr>
          <a:lstStyle/>
          <a:p>
            <a:pPr marL="96848" indent="0">
              <a:lnSpc>
                <a:spcPct val="200000"/>
              </a:lnSpc>
              <a:buNone/>
            </a:pPr>
            <a:endParaRPr lang="he-IL" sz="2800" b="1" dirty="0">
              <a:solidFill>
                <a:schemeClr val="tx1"/>
              </a:solidFill>
            </a:endParaRPr>
          </a:p>
          <a:p>
            <a:pPr>
              <a:lnSpc>
                <a:spcPct val="200000"/>
              </a:lnSpc>
            </a:pPr>
            <a:endParaRPr lang="he-IL" sz="2800" b="1" dirty="0">
              <a:solidFill>
                <a:schemeClr val="tx1"/>
              </a:solidFill>
            </a:endParaRPr>
          </a:p>
          <a:p>
            <a:pPr>
              <a:lnSpc>
                <a:spcPct val="200000"/>
              </a:lnSpc>
            </a:pPr>
            <a:endParaRPr lang="he-IL" sz="2800" b="1" dirty="0">
              <a:solidFill>
                <a:srgbClr val="5D1603"/>
              </a:solidFill>
            </a:endParaRPr>
          </a:p>
        </p:txBody>
      </p:sp>
      <p:sp>
        <p:nvSpPr>
          <p:cNvPr id="4" name="מציין מיקום טקסט 13"/>
          <p:cNvSpPr>
            <a:spLocks noGrp="1"/>
          </p:cNvSpPr>
          <p:nvPr>
            <p:ph type="body" sz="quarter" idx="3"/>
          </p:nvPr>
        </p:nvSpPr>
        <p:spPr>
          <a:xfrm>
            <a:off x="5741892" y="1445037"/>
            <a:ext cx="5365377" cy="3765177"/>
          </a:xfrm>
        </p:spPr>
        <p:txBody>
          <a:bodyPr/>
          <a:lstStyle/>
          <a:p>
            <a:pPr>
              <a:lnSpc>
                <a:spcPct val="107000"/>
              </a:lnSpc>
              <a:spcAft>
                <a:spcPts val="800"/>
              </a:spcAft>
            </a:pPr>
            <a:r>
              <a:rPr lang="he-IL" sz="1800" dirty="0" err="1">
                <a:solidFill>
                  <a:srgbClr val="002060"/>
                </a:solidFill>
                <a:latin typeface="Calibri" panose="020F0502020204030204" pitchFamily="34" charset="0"/>
                <a:ea typeface="Calibri" panose="020F0502020204030204" pitchFamily="34" charset="0"/>
                <a:cs typeface="Arial" panose="020B0604020202020204" pitchFamily="34" charset="0"/>
              </a:rPr>
              <a:t>הימנון</a:t>
            </a:r>
            <a:r>
              <a:rPr lang="he-IL" sz="1800" dirty="0">
                <a:solidFill>
                  <a:srgbClr val="002060"/>
                </a:solidFill>
                <a:latin typeface="Calibri" panose="020F0502020204030204" pitchFamily="34" charset="0"/>
                <a:ea typeface="Calibri" panose="020F0502020204030204" pitchFamily="34" charset="0"/>
                <a:cs typeface="Arial" panose="020B0604020202020204" pitchFamily="34" charset="0"/>
              </a:rPr>
              <a:t> לחירות / </a:t>
            </a:r>
            <a:r>
              <a:rPr lang="he-IL" sz="1800" dirty="0" err="1">
                <a:solidFill>
                  <a:srgbClr val="002060"/>
                </a:solidFill>
                <a:latin typeface="Calibri" panose="020F0502020204030204" pitchFamily="34" charset="0"/>
                <a:ea typeface="Calibri" panose="020F0502020204030204" pitchFamily="34" charset="0"/>
                <a:cs typeface="Arial" panose="020B0604020202020204" pitchFamily="34" charset="0"/>
              </a:rPr>
              <a:t>דיונסיוס</a:t>
            </a:r>
            <a:r>
              <a:rPr lang="he-IL" sz="1800" dirty="0">
                <a:solidFill>
                  <a:srgbClr val="002060"/>
                </a:solidFill>
                <a:latin typeface="Calibri" panose="020F0502020204030204" pitchFamily="34" charset="0"/>
                <a:ea typeface="Calibri" panose="020F0502020204030204" pitchFamily="34" charset="0"/>
                <a:cs typeface="Arial" panose="020B0604020202020204" pitchFamily="34" charset="0"/>
              </a:rPr>
              <a:t> </a:t>
            </a:r>
            <a:r>
              <a:rPr lang="he-IL" sz="1800" dirty="0" err="1">
                <a:solidFill>
                  <a:srgbClr val="002060"/>
                </a:solidFill>
                <a:latin typeface="Calibri" panose="020F0502020204030204" pitchFamily="34" charset="0"/>
                <a:ea typeface="Calibri" panose="020F0502020204030204" pitchFamily="34" charset="0"/>
                <a:cs typeface="Arial" panose="020B0604020202020204" pitchFamily="34" charset="0"/>
              </a:rPr>
              <a:t>סולומוס</a:t>
            </a:r>
            <a:endParaRPr lang="en-US" sz="18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1800" dirty="0">
                <a:solidFill>
                  <a:srgbClr val="002060"/>
                </a:solidFill>
                <a:latin typeface="Calibri" panose="020F0502020204030204" pitchFamily="34" charset="0"/>
                <a:ea typeface="Calibri" panose="020F0502020204030204" pitchFamily="34" charset="0"/>
                <a:cs typeface="Arial" panose="020B0604020202020204" pitchFamily="34" charset="0"/>
              </a:rPr>
              <a:t>אני מזהה אותך לפי הקצה, של החרב האימתנית</a:t>
            </a:r>
            <a:endParaRPr lang="en-US" sz="18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1800" dirty="0">
                <a:solidFill>
                  <a:srgbClr val="002060"/>
                </a:solidFill>
                <a:latin typeface="Calibri" panose="020F0502020204030204" pitchFamily="34" charset="0"/>
                <a:ea typeface="Calibri" panose="020F0502020204030204" pitchFamily="34" charset="0"/>
                <a:cs typeface="Arial" panose="020B0604020202020204" pitchFamily="34" charset="0"/>
              </a:rPr>
              <a:t>אני מזהה אותך לפי המבע, שסוקר את הארץ בכוח</a:t>
            </a:r>
            <a:endParaRPr lang="en-US" sz="18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1800" dirty="0">
                <a:solidFill>
                  <a:srgbClr val="002060"/>
                </a:solidFill>
                <a:latin typeface="Calibri" panose="020F0502020204030204" pitchFamily="34" charset="0"/>
                <a:ea typeface="Calibri" panose="020F0502020204030204" pitchFamily="34" charset="0"/>
                <a:cs typeface="Arial" panose="020B0604020202020204" pitchFamily="34" charset="0"/>
              </a:rPr>
              <a:t> עולה מעצמותיהם הקדושות, של היוונים,</a:t>
            </a:r>
            <a:endParaRPr lang="en-US" sz="18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1800" dirty="0">
                <a:solidFill>
                  <a:srgbClr val="002060"/>
                </a:solidFill>
                <a:latin typeface="Calibri" panose="020F0502020204030204" pitchFamily="34" charset="0"/>
                <a:ea typeface="Calibri" panose="020F0502020204030204" pitchFamily="34" charset="0"/>
                <a:cs typeface="Arial" panose="020B0604020202020204" pitchFamily="34" charset="0"/>
              </a:rPr>
              <a:t>ואמיצה כבראשונה, האח, הו האח, חירות!</a:t>
            </a:r>
            <a:endParaRPr lang="en-US" sz="18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1800" dirty="0">
                <a:solidFill>
                  <a:srgbClr val="002060"/>
                </a:solidFill>
                <a:latin typeface="Calibri" panose="020F0502020204030204" pitchFamily="34" charset="0"/>
                <a:ea typeface="Calibri" panose="020F0502020204030204" pitchFamily="34" charset="0"/>
                <a:cs typeface="Arial" panose="020B0604020202020204" pitchFamily="34" charset="0"/>
              </a:rPr>
              <a:t> מותם של היוונים העתיקים, הוליד את נפשנו החופשית</a:t>
            </a:r>
            <a:endParaRPr lang="en-US" sz="18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1800" dirty="0">
                <a:solidFill>
                  <a:srgbClr val="002060"/>
                </a:solidFill>
                <a:latin typeface="Calibri" panose="020F0502020204030204" pitchFamily="34" charset="0"/>
                <a:ea typeface="Calibri" panose="020F0502020204030204" pitchFamily="34" charset="0"/>
                <a:cs typeface="Arial" panose="020B0604020202020204" pitchFamily="34" charset="0"/>
              </a:rPr>
              <a:t>כעת, עם קום גבורת קדם, הבה נצדיע לך, הו חרות!</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מסגרת 1"/>
          <p:cNvSpPr/>
          <p:nvPr/>
        </p:nvSpPr>
        <p:spPr>
          <a:xfrm>
            <a:off x="6140262" y="2727673"/>
            <a:ext cx="3339915" cy="403411"/>
          </a:xfrm>
          <a:prstGeom prst="frame">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6" name="מסגרת 5"/>
          <p:cNvSpPr/>
          <p:nvPr/>
        </p:nvSpPr>
        <p:spPr>
          <a:xfrm>
            <a:off x="6859122" y="3186514"/>
            <a:ext cx="4090147" cy="403411"/>
          </a:xfrm>
          <a:prstGeom prst="frame">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9" name="מסגרת 8"/>
          <p:cNvSpPr/>
          <p:nvPr/>
        </p:nvSpPr>
        <p:spPr>
          <a:xfrm>
            <a:off x="8303557" y="4068328"/>
            <a:ext cx="2645712" cy="339759"/>
          </a:xfrm>
          <a:prstGeom prst="fram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pic>
        <p:nvPicPr>
          <p:cNvPr id="3" name="תמונה 2"/>
          <p:cNvPicPr>
            <a:picLocks noChangeAspect="1"/>
          </p:cNvPicPr>
          <p:nvPr/>
        </p:nvPicPr>
        <p:blipFill>
          <a:blip r:embed="rId3"/>
          <a:stretch>
            <a:fillRect/>
          </a:stretch>
        </p:blipFill>
        <p:spPr>
          <a:xfrm rot="1281496">
            <a:off x="675264" y="4445838"/>
            <a:ext cx="2428875" cy="1886630"/>
          </a:xfrm>
          <a:prstGeom prst="rect">
            <a:avLst/>
          </a:prstGeom>
        </p:spPr>
      </p:pic>
      <p:pic>
        <p:nvPicPr>
          <p:cNvPr id="15" name="תמונה 14"/>
          <p:cNvPicPr>
            <a:picLocks noChangeAspect="1"/>
          </p:cNvPicPr>
          <p:nvPr/>
        </p:nvPicPr>
        <p:blipFill>
          <a:blip r:embed="rId4"/>
          <a:stretch>
            <a:fillRect/>
          </a:stretch>
        </p:blipFill>
        <p:spPr>
          <a:xfrm>
            <a:off x="1869142" y="1203673"/>
            <a:ext cx="2990288" cy="3357516"/>
          </a:xfrm>
          <a:prstGeom prst="rect">
            <a:avLst/>
          </a:prstGeom>
        </p:spPr>
      </p:pic>
      <p:sp>
        <p:nvSpPr>
          <p:cNvPr id="16" name="TextBox 15"/>
          <p:cNvSpPr txBox="1"/>
          <p:nvPr/>
        </p:nvSpPr>
        <p:spPr>
          <a:xfrm>
            <a:off x="1869142" y="4376523"/>
            <a:ext cx="2990288" cy="369332"/>
          </a:xfrm>
          <a:prstGeom prst="rect">
            <a:avLst/>
          </a:prstGeom>
          <a:solidFill>
            <a:schemeClr val="tx1">
              <a:lumMod val="50000"/>
              <a:lumOff val="50000"/>
            </a:schemeClr>
          </a:solidFill>
        </p:spPr>
        <p:txBody>
          <a:bodyPr wrap="square" rtlCol="1">
            <a:spAutoFit/>
          </a:bodyPr>
          <a:lstStyle/>
          <a:p>
            <a:pPr algn="ctr"/>
            <a:r>
              <a:rPr lang="he-IL" dirty="0">
                <a:solidFill>
                  <a:schemeClr val="bg1">
                    <a:lumMod val="95000"/>
                  </a:schemeClr>
                </a:solidFill>
              </a:rPr>
              <a:t>"</a:t>
            </a:r>
            <a:r>
              <a:rPr lang="he-IL" b="1" dirty="0">
                <a:solidFill>
                  <a:schemeClr val="bg1">
                    <a:lumMod val="95000"/>
                  </a:schemeClr>
                </a:solidFill>
              </a:rPr>
              <a:t>חירות או מוות</a:t>
            </a:r>
            <a:r>
              <a:rPr lang="he-IL" dirty="0">
                <a:solidFill>
                  <a:schemeClr val="bg1">
                    <a:lumMod val="95000"/>
                  </a:schemeClr>
                </a:solidFill>
              </a:rPr>
              <a:t>" </a:t>
            </a:r>
          </a:p>
        </p:txBody>
      </p:sp>
      <p:sp>
        <p:nvSpPr>
          <p:cNvPr id="17" name="מסגרת 16"/>
          <p:cNvSpPr/>
          <p:nvPr/>
        </p:nvSpPr>
        <p:spPr>
          <a:xfrm>
            <a:off x="7059706" y="4532802"/>
            <a:ext cx="3396225" cy="339759"/>
          </a:xfrm>
          <a:prstGeom prst="fram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256778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9"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172334"/>
            <a:ext cx="12021669" cy="720094"/>
          </a:xfrm>
        </p:spPr>
        <p:txBody>
          <a:bodyPr/>
          <a:lstStyle/>
          <a:p>
            <a:pPr algn="r"/>
            <a:r>
              <a:rPr lang="he-IL" dirty="0"/>
              <a:t> מה קושר ומלכד את בני הלאום? </a:t>
            </a:r>
          </a:p>
        </p:txBody>
      </p:sp>
      <p:pic>
        <p:nvPicPr>
          <p:cNvPr id="3" name="B9MMqX0EUWY"/>
          <p:cNvPicPr>
            <a:picLocks noGrp="1" noRot="1" noChangeAspect="1"/>
          </p:cNvPicPr>
          <p:nvPr>
            <p:ph sz="quarter" idx="4"/>
            <a:videoFile r:link="rId1"/>
          </p:nvPr>
        </p:nvPicPr>
        <p:blipFill>
          <a:blip r:embed="rId4"/>
          <a:stretch>
            <a:fillRect/>
          </a:stretch>
        </p:blipFill>
        <p:spPr>
          <a:xfrm>
            <a:off x="457201" y="1096343"/>
            <a:ext cx="8385851" cy="5640633"/>
          </a:xfrm>
          <a:prstGeom prst="rect">
            <a:avLst/>
          </a:prstGeom>
        </p:spPr>
      </p:pic>
      <p:sp>
        <p:nvSpPr>
          <p:cNvPr id="4" name="TextBox 3"/>
          <p:cNvSpPr txBox="1"/>
          <p:nvPr/>
        </p:nvSpPr>
        <p:spPr>
          <a:xfrm>
            <a:off x="8875059" y="1196788"/>
            <a:ext cx="2904565" cy="3970318"/>
          </a:xfrm>
          <a:prstGeom prst="rect">
            <a:avLst/>
          </a:prstGeom>
          <a:noFill/>
        </p:spPr>
        <p:txBody>
          <a:bodyPr wrap="square" rtlCol="1">
            <a:spAutoFit/>
          </a:bodyPr>
          <a:lstStyle/>
          <a:p>
            <a:pPr>
              <a:lnSpc>
                <a:spcPct val="200000"/>
              </a:lnSpc>
            </a:pPr>
            <a:r>
              <a:rPr lang="he-IL" b="1" dirty="0">
                <a:solidFill>
                  <a:srgbClr val="7030A0"/>
                </a:solidFill>
                <a:effectLst>
                  <a:outerShdw blurRad="38100" dist="38100" dir="2700000" algn="tl">
                    <a:srgbClr val="000000">
                      <a:alpha val="43137"/>
                    </a:srgbClr>
                  </a:outerShdw>
                </a:effectLst>
              </a:rPr>
              <a:t>ה</a:t>
            </a:r>
            <a:r>
              <a:rPr lang="he-IL" b="1" dirty="0">
                <a:solidFill>
                  <a:schemeClr val="tx1">
                    <a:lumMod val="50000"/>
                    <a:lumOff val="50000"/>
                  </a:schemeClr>
                </a:solidFill>
              </a:rPr>
              <a:t>יסטוריה </a:t>
            </a:r>
            <a:r>
              <a:rPr lang="he-IL" sz="1600" b="1" dirty="0">
                <a:solidFill>
                  <a:schemeClr val="tx1">
                    <a:lumMod val="50000"/>
                    <a:lumOff val="50000"/>
                  </a:schemeClr>
                </a:solidFill>
              </a:rPr>
              <a:t>יוון העתיקה</a:t>
            </a:r>
            <a:r>
              <a:rPr lang="he-IL" sz="1600" b="1" dirty="0">
                <a:solidFill>
                  <a:srgbClr val="7030A0"/>
                </a:solidFill>
              </a:rPr>
              <a:t> </a:t>
            </a:r>
          </a:p>
          <a:p>
            <a:pPr>
              <a:lnSpc>
                <a:spcPct val="150000"/>
              </a:lnSpc>
            </a:pPr>
            <a:r>
              <a:rPr lang="he-IL" b="1" dirty="0">
                <a:solidFill>
                  <a:srgbClr val="7030A0"/>
                </a:solidFill>
                <a:effectLst>
                  <a:outerShdw blurRad="38100" dist="38100" dir="2700000" algn="tl">
                    <a:srgbClr val="000000">
                      <a:alpha val="43137"/>
                    </a:srgbClr>
                  </a:outerShdw>
                </a:effectLst>
              </a:rPr>
              <a:t>ש</a:t>
            </a:r>
            <a:r>
              <a:rPr lang="he-IL" b="1" dirty="0">
                <a:solidFill>
                  <a:schemeClr val="tx1">
                    <a:lumMod val="50000"/>
                    <a:lumOff val="50000"/>
                  </a:schemeClr>
                </a:solidFill>
              </a:rPr>
              <a:t>פה – יוונית </a:t>
            </a:r>
          </a:p>
          <a:p>
            <a:pPr>
              <a:lnSpc>
                <a:spcPct val="150000"/>
              </a:lnSpc>
            </a:pPr>
            <a:r>
              <a:rPr lang="el-GR" b="1" dirty="0">
                <a:solidFill>
                  <a:srgbClr val="222222"/>
                </a:solidFill>
                <a:latin typeface="Arial" panose="020B0604020202020204" pitchFamily="34" charset="0"/>
              </a:rPr>
              <a:t>Ελληνική</a:t>
            </a:r>
            <a:r>
              <a:rPr lang="he-IL" b="1" dirty="0">
                <a:solidFill>
                  <a:srgbClr val="222222"/>
                </a:solidFill>
                <a:latin typeface="Arial" panose="020B0604020202020204" pitchFamily="34" charset="0"/>
              </a:rPr>
              <a:t> </a:t>
            </a:r>
            <a:r>
              <a:rPr lang="he-IL" sz="1200" b="1" dirty="0">
                <a:solidFill>
                  <a:srgbClr val="222222"/>
                </a:solidFill>
                <a:latin typeface="Arial" panose="020B0604020202020204" pitchFamily="34" charset="0"/>
              </a:rPr>
              <a:t>(</a:t>
            </a:r>
            <a:r>
              <a:rPr lang="he-IL" sz="1400" b="1" dirty="0" err="1">
                <a:solidFill>
                  <a:srgbClr val="222222"/>
                </a:solidFill>
                <a:latin typeface="Arial" panose="020B0604020202020204" pitchFamily="34" charset="0"/>
              </a:rPr>
              <a:t>הלניקי</a:t>
            </a:r>
            <a:r>
              <a:rPr lang="he-IL" sz="1400" b="1" dirty="0">
                <a:solidFill>
                  <a:srgbClr val="222222"/>
                </a:solidFill>
                <a:latin typeface="Arial" panose="020B0604020202020204" pitchFamily="34" charset="0"/>
              </a:rPr>
              <a:t>)</a:t>
            </a:r>
          </a:p>
          <a:p>
            <a:pPr>
              <a:lnSpc>
                <a:spcPct val="200000"/>
              </a:lnSpc>
            </a:pPr>
            <a:r>
              <a:rPr lang="he-IL" b="1" dirty="0">
                <a:solidFill>
                  <a:srgbClr val="7030A0"/>
                </a:solidFill>
                <a:effectLst>
                  <a:outerShdw blurRad="38100" dist="38100" dir="2700000" algn="tl">
                    <a:srgbClr val="000000">
                      <a:alpha val="43137"/>
                    </a:srgbClr>
                  </a:outerShdw>
                </a:effectLst>
              </a:rPr>
              <a:t>ד</a:t>
            </a:r>
            <a:r>
              <a:rPr lang="he-IL" b="1" dirty="0">
                <a:solidFill>
                  <a:schemeClr val="tx1">
                    <a:lumMod val="50000"/>
                    <a:lumOff val="50000"/>
                  </a:schemeClr>
                </a:solidFill>
              </a:rPr>
              <a:t>ת </a:t>
            </a:r>
            <a:r>
              <a:rPr lang="he-IL" sz="1600" b="1" dirty="0">
                <a:solidFill>
                  <a:srgbClr val="7030A0"/>
                </a:solidFill>
              </a:rPr>
              <a:t>יוונית אורתודוכסית</a:t>
            </a:r>
          </a:p>
          <a:p>
            <a:pPr>
              <a:lnSpc>
                <a:spcPct val="200000"/>
              </a:lnSpc>
            </a:pPr>
            <a:r>
              <a:rPr lang="he-IL" b="1" dirty="0">
                <a:solidFill>
                  <a:srgbClr val="7030A0"/>
                </a:solidFill>
                <a:effectLst>
                  <a:outerShdw blurRad="38100" dist="38100" dir="2700000" algn="tl">
                    <a:srgbClr val="000000">
                      <a:alpha val="43137"/>
                    </a:srgbClr>
                  </a:outerShdw>
                </a:effectLst>
              </a:rPr>
              <a:t>ש</a:t>
            </a:r>
            <a:r>
              <a:rPr lang="he-IL" b="1" dirty="0">
                <a:solidFill>
                  <a:schemeClr val="tx1">
                    <a:lumMod val="50000"/>
                    <a:lumOff val="50000"/>
                  </a:schemeClr>
                </a:solidFill>
              </a:rPr>
              <a:t>טח – </a:t>
            </a:r>
            <a:r>
              <a:rPr lang="he-IL" sz="1600" b="1" dirty="0">
                <a:solidFill>
                  <a:schemeClr val="tx1">
                    <a:lumMod val="50000"/>
                    <a:lumOff val="50000"/>
                  </a:schemeClr>
                </a:solidFill>
              </a:rPr>
              <a:t>3000 איים </a:t>
            </a:r>
            <a:endParaRPr lang="he-IL" sz="1600" b="1" dirty="0">
              <a:solidFill>
                <a:srgbClr val="7030A0"/>
              </a:solidFill>
            </a:endParaRPr>
          </a:p>
          <a:p>
            <a:pPr>
              <a:lnSpc>
                <a:spcPct val="200000"/>
              </a:lnSpc>
            </a:pPr>
            <a:r>
              <a:rPr lang="he-IL" b="1" dirty="0">
                <a:solidFill>
                  <a:srgbClr val="7030A0"/>
                </a:solidFill>
                <a:effectLst>
                  <a:outerShdw blurRad="38100" dist="38100" dir="2700000" algn="tl">
                    <a:srgbClr val="000000">
                      <a:alpha val="43137"/>
                    </a:srgbClr>
                  </a:outerShdw>
                </a:effectLst>
              </a:rPr>
              <a:t>מ</a:t>
            </a:r>
            <a:r>
              <a:rPr lang="he-IL" b="1" dirty="0">
                <a:solidFill>
                  <a:schemeClr val="tx1">
                    <a:lumMod val="50000"/>
                    <a:lumOff val="50000"/>
                  </a:schemeClr>
                </a:solidFill>
              </a:rPr>
              <a:t>טרה</a:t>
            </a:r>
            <a:r>
              <a:rPr lang="he-IL" b="1" dirty="0">
                <a:solidFill>
                  <a:srgbClr val="7030A0"/>
                </a:solidFill>
              </a:rPr>
              <a:t> </a:t>
            </a:r>
            <a:r>
              <a:rPr lang="he-IL" sz="1600" b="1" dirty="0">
                <a:solidFill>
                  <a:srgbClr val="7030A0"/>
                </a:solidFill>
              </a:rPr>
              <a:t>"</a:t>
            </a:r>
            <a:r>
              <a:rPr lang="he-IL" b="1" dirty="0">
                <a:solidFill>
                  <a:srgbClr val="7030A0"/>
                </a:solidFill>
              </a:rPr>
              <a:t>חירות</a:t>
            </a:r>
            <a:r>
              <a:rPr lang="he-IL" sz="1600" b="1" dirty="0">
                <a:solidFill>
                  <a:srgbClr val="7030A0"/>
                </a:solidFill>
              </a:rPr>
              <a:t> או מוות"</a:t>
            </a:r>
          </a:p>
          <a:p>
            <a:pPr>
              <a:lnSpc>
                <a:spcPct val="150000"/>
              </a:lnSpc>
            </a:pPr>
            <a:r>
              <a:rPr lang="he-IL" b="1" dirty="0">
                <a:solidFill>
                  <a:srgbClr val="7030A0"/>
                </a:solidFill>
                <a:effectLst>
                  <a:outerShdw blurRad="38100" dist="38100" dir="2700000" algn="tl">
                    <a:srgbClr val="000000">
                      <a:alpha val="43137"/>
                    </a:srgbClr>
                  </a:outerShdw>
                </a:effectLst>
              </a:rPr>
              <a:t>ת</a:t>
            </a:r>
            <a:r>
              <a:rPr lang="he-IL" b="1" dirty="0">
                <a:solidFill>
                  <a:schemeClr val="tx1">
                    <a:lumMod val="50000"/>
                    <a:lumOff val="50000"/>
                  </a:schemeClr>
                </a:solidFill>
              </a:rPr>
              <a:t>רבות – </a:t>
            </a:r>
            <a:r>
              <a:rPr lang="he-IL" sz="1600" b="1" dirty="0" err="1">
                <a:solidFill>
                  <a:srgbClr val="7030A0"/>
                </a:solidFill>
              </a:rPr>
              <a:t>סמלים,לבוש</a:t>
            </a:r>
            <a:r>
              <a:rPr lang="he-IL" sz="1600" b="1" dirty="0">
                <a:solidFill>
                  <a:srgbClr val="7030A0"/>
                </a:solidFill>
              </a:rPr>
              <a:t>, </a:t>
            </a:r>
            <a:r>
              <a:rPr lang="he-IL" sz="1600" b="1" dirty="0" err="1">
                <a:solidFill>
                  <a:srgbClr val="7030A0"/>
                </a:solidFill>
              </a:rPr>
              <a:t>מינהגים</a:t>
            </a:r>
            <a:r>
              <a:rPr lang="he-IL" sz="1600" b="1" dirty="0">
                <a:solidFill>
                  <a:srgbClr val="7030A0"/>
                </a:solidFill>
              </a:rPr>
              <a:t>, מוזיקה</a:t>
            </a:r>
            <a:r>
              <a:rPr lang="he-IL" b="1" dirty="0">
                <a:solidFill>
                  <a:srgbClr val="7030A0"/>
                </a:solidFill>
              </a:rPr>
              <a:t> ...</a:t>
            </a:r>
            <a:endParaRPr lang="he-IL" dirty="0">
              <a:solidFill>
                <a:srgbClr val="7030A0"/>
              </a:solidFill>
            </a:endParaRPr>
          </a:p>
        </p:txBody>
      </p:sp>
    </p:spTree>
    <p:extLst>
      <p:ext uri="{BB962C8B-B14F-4D97-AF65-F5344CB8AC3E}">
        <p14:creationId xmlns:p14="http://schemas.microsoft.com/office/powerpoint/2010/main" val="194916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של תמונה 4"/>
          <p:cNvPicPr>
            <a:picLocks noGrp="1" noChangeAspect="1"/>
          </p:cNvPicPr>
          <p:nvPr>
            <p:ph type="pic" idx="1"/>
          </p:nvPr>
        </p:nvPicPr>
        <p:blipFill>
          <a:blip r:embed="rId2">
            <a:extLst>
              <a:ext uri="{28A0092B-C50C-407E-A947-70E740481C1C}">
                <a14:useLocalDpi xmlns:a14="http://schemas.microsoft.com/office/drawing/2010/main" val="0"/>
              </a:ext>
            </a:extLst>
          </a:blip>
          <a:srcRect l="4511" r="4511"/>
          <a:stretch>
            <a:fillRect/>
          </a:stretch>
        </p:blipFill>
        <p:spPr>
          <a:xfrm>
            <a:off x="6560609" y="709864"/>
            <a:ext cx="5394325" cy="4921250"/>
          </a:xfrm>
        </p:spPr>
      </p:pic>
      <p:sp>
        <p:nvSpPr>
          <p:cNvPr id="3" name="כותרת 2">
            <a:extLst>
              <a:ext uri="{FF2B5EF4-FFF2-40B4-BE49-F238E27FC236}">
                <a16:creationId xmlns:a16="http://schemas.microsoft.com/office/drawing/2014/main" id="{D965A4E4-13AB-4AF7-9DEF-064EA4E41369}"/>
              </a:ext>
            </a:extLst>
          </p:cNvPr>
          <p:cNvSpPr>
            <a:spLocks noGrp="1"/>
          </p:cNvSpPr>
          <p:nvPr>
            <p:ph type="ctrTitle"/>
          </p:nvPr>
        </p:nvSpPr>
        <p:spPr>
          <a:xfrm>
            <a:off x="2137892" y="186258"/>
            <a:ext cx="9817041" cy="637353"/>
          </a:xfrm>
        </p:spPr>
        <p:txBody>
          <a:bodyPr/>
          <a:lstStyle/>
          <a:p>
            <a:r>
              <a:rPr lang="he-IL" sz="2400" b="1" dirty="0"/>
              <a:t>מה השינוי שיצרה הלאומיות היוונית במפה המדינית ?</a:t>
            </a:r>
          </a:p>
        </p:txBody>
      </p:sp>
      <p:pic>
        <p:nvPicPr>
          <p:cNvPr id="6" name="מציין מיקום של תמונה 5"/>
          <p:cNvPicPr>
            <a:picLocks noGrp="1" noChangeAspect="1"/>
          </p:cNvPicPr>
          <p:nvPr>
            <p:ph type="pic" idx="10"/>
          </p:nvPr>
        </p:nvPicPr>
        <p:blipFill>
          <a:blip r:embed="rId3">
            <a:extLst>
              <a:ext uri="{28A0092B-C50C-407E-A947-70E740481C1C}">
                <a14:useLocalDpi xmlns:a14="http://schemas.microsoft.com/office/drawing/2010/main" val="0"/>
              </a:ext>
            </a:extLst>
          </a:blip>
          <a:srcRect t="5323" b="5323"/>
          <a:stretch>
            <a:fillRect/>
          </a:stretch>
        </p:blipFill>
        <p:spPr>
          <a:xfrm>
            <a:off x="900320" y="971395"/>
            <a:ext cx="5395913" cy="4921250"/>
          </a:xfrm>
        </p:spPr>
      </p:pic>
      <p:sp>
        <p:nvSpPr>
          <p:cNvPr id="10" name="תרשים זרימה: מחבר 9"/>
          <p:cNvSpPr/>
          <p:nvPr/>
        </p:nvSpPr>
        <p:spPr>
          <a:xfrm rot="1471965">
            <a:off x="10276149" y="4066539"/>
            <a:ext cx="1699557" cy="1542910"/>
          </a:xfrm>
          <a:prstGeom prst="flowChartConnector">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חץ שמאלה 18"/>
          <p:cNvSpPr/>
          <p:nvPr/>
        </p:nvSpPr>
        <p:spPr>
          <a:xfrm rot="19713608">
            <a:off x="4636631" y="5087155"/>
            <a:ext cx="566433" cy="311785"/>
          </a:xfrm>
          <a:prstGeom prst="leftArrow">
            <a:avLst>
              <a:gd name="adj1" fmla="val 25216"/>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96826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6469D9-7AB5-4B51-A971-96A91FB99D24}"/>
              </a:ext>
            </a:extLst>
          </p:cNvPr>
          <p:cNvSpPr>
            <a:spLocks noGrp="1"/>
          </p:cNvSpPr>
          <p:nvPr>
            <p:ph type="ctrTitle"/>
          </p:nvPr>
        </p:nvSpPr>
        <p:spPr>
          <a:xfrm>
            <a:off x="566573" y="190537"/>
            <a:ext cx="10872592" cy="808533"/>
          </a:xfrm>
        </p:spPr>
        <p:txBody>
          <a:bodyPr/>
          <a:lstStyle/>
          <a:p>
            <a:r>
              <a:rPr lang="he-IL" sz="3200" dirty="0" err="1">
                <a:solidFill>
                  <a:srgbClr val="192A72"/>
                </a:solidFill>
              </a:rPr>
              <a:t>תירגול</a:t>
            </a:r>
            <a:r>
              <a:rPr lang="he-IL" sz="3200" dirty="0">
                <a:solidFill>
                  <a:srgbClr val="192A72"/>
                </a:solidFill>
              </a:rPr>
              <a:t> </a:t>
            </a:r>
            <a:r>
              <a:rPr lang="he-IL" sz="4000" dirty="0">
                <a:solidFill>
                  <a:srgbClr val="192A72"/>
                </a:solidFill>
              </a:rPr>
              <a:t>:מה מאחד ומלכד את בני הלאום ?</a:t>
            </a:r>
            <a:endParaRPr lang="en-US" sz="4000" b="1" dirty="0">
              <a:solidFill>
                <a:srgbClr val="192A72"/>
              </a:solidFill>
            </a:endParaRPr>
          </a:p>
        </p:txBody>
      </p:sp>
      <p:pic>
        <p:nvPicPr>
          <p:cNvPr id="7" name="תמונה 6" descr="תמונה שמכילה אובייקט, שעון&#10;&#10;התיאור נוצר באופן אוטומטי">
            <a:extLst>
              <a:ext uri="{FF2B5EF4-FFF2-40B4-BE49-F238E27FC236}">
                <a16:creationId xmlns:a16="http://schemas.microsoft.com/office/drawing/2014/main" id="{300B5EBA-5684-439B-82F6-2B288C3AC2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28" t="21296" r="8702"/>
          <a:stretch/>
        </p:blipFill>
        <p:spPr>
          <a:xfrm>
            <a:off x="7711284" y="1308307"/>
            <a:ext cx="1474291" cy="1319102"/>
          </a:xfrm>
          <a:prstGeom prst="rect">
            <a:avLst/>
          </a:prstGeom>
        </p:spPr>
      </p:pic>
      <p:sp>
        <p:nvSpPr>
          <p:cNvPr id="4" name="TextBox 3"/>
          <p:cNvSpPr txBox="1"/>
          <p:nvPr/>
        </p:nvSpPr>
        <p:spPr>
          <a:xfrm>
            <a:off x="4961965" y="1308307"/>
            <a:ext cx="2550739" cy="1015663"/>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2060"/>
                </a:solidFill>
                <a:effectLst/>
                <a:uLnTx/>
                <a:uFillTx/>
                <a:ea typeface="+mn-ea"/>
                <a:cs typeface="Varela Round"/>
              </a:rPr>
              <a:t>כל </a:t>
            </a:r>
            <a:r>
              <a:rPr kumimoji="0" lang="he-IL" sz="2000" b="1" i="0" u="none" strike="noStrike" kern="1200" cap="none" spc="0" normalizeH="0" baseline="0" noProof="0" dirty="0" err="1">
                <a:ln>
                  <a:noFill/>
                </a:ln>
                <a:solidFill>
                  <a:srgbClr val="002060"/>
                </a:solidFill>
                <a:effectLst/>
                <a:uLnTx/>
                <a:uFillTx/>
                <a:ea typeface="+mn-ea"/>
                <a:cs typeface="Varela Round"/>
              </a:rPr>
              <a:t>התירגול</a:t>
            </a:r>
            <a:r>
              <a:rPr kumimoji="0" lang="he-IL" sz="2000" b="1" i="0" u="none" strike="noStrike" kern="1200" cap="none" spc="0" normalizeH="0" baseline="0" noProof="0" dirty="0">
                <a:ln>
                  <a:noFill/>
                </a:ln>
                <a:solidFill>
                  <a:srgbClr val="002060"/>
                </a:solidFill>
                <a:effectLst/>
                <a:uLnTx/>
                <a:uFillTx/>
                <a:ea typeface="+mn-ea"/>
                <a:cs typeface="Varela Round"/>
              </a:rPr>
              <a:t> בעמודים 1-5  *</a:t>
            </a:r>
            <a:r>
              <a:rPr kumimoji="0" lang="he-IL" sz="2000" b="1"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ea typeface="+mn-ea"/>
                <a:cs typeface="Varela Round"/>
              </a:rPr>
              <a:t>2</a:t>
            </a:r>
            <a:r>
              <a:rPr kumimoji="0" lang="he-IL" sz="2000" b="1" i="0" u="none" strike="noStrike" kern="1200" cap="none" spc="0" normalizeH="0" baseline="0" noProof="0" dirty="0">
                <a:ln>
                  <a:noFill/>
                </a:ln>
                <a:solidFill>
                  <a:srgbClr val="002060"/>
                </a:solidFill>
                <a:effectLst/>
                <a:uLnTx/>
                <a:uFillTx/>
                <a:ea typeface="+mn-ea"/>
                <a:cs typeface="Varela Round"/>
              </a:rPr>
              <a:t> מיועד  לכם</a:t>
            </a:r>
            <a:r>
              <a:rPr kumimoji="0" lang="he-IL" sz="1800" b="0" i="0" u="none" strike="noStrike" kern="1200" cap="none" spc="0" normalizeH="0" baseline="0" noProof="0" dirty="0">
                <a:ln>
                  <a:noFill/>
                </a:ln>
                <a:solidFill>
                  <a:srgbClr val="002060"/>
                </a:solidFill>
                <a:effectLst/>
                <a:uLnTx/>
                <a:uFillTx/>
                <a:ea typeface="+mn-ea"/>
                <a:cs typeface="Varela Round"/>
              </a:rPr>
              <a:t>: </a:t>
            </a:r>
          </a:p>
        </p:txBody>
      </p:sp>
      <p:sp>
        <p:nvSpPr>
          <p:cNvPr id="3" name="TextBox 2"/>
          <p:cNvSpPr txBox="1"/>
          <p:nvPr/>
        </p:nvSpPr>
        <p:spPr>
          <a:xfrm>
            <a:off x="5159862" y="2678064"/>
            <a:ext cx="3960303" cy="430887"/>
          </a:xfrm>
          <a:prstGeom prst="rect">
            <a:avLst/>
          </a:prstGeom>
          <a:noFill/>
        </p:spPr>
        <p:txBody>
          <a:bodyPr wrap="square" rtlCol="1">
            <a:spAutoFit/>
          </a:bodyPr>
          <a:lstStyle/>
          <a:p>
            <a:r>
              <a:rPr lang="en-US" sz="1100" dirty="0">
                <a:hlinkClick r:id="rId4"/>
              </a:rPr>
              <a:t>https://lo.cet.ac.il/player/?document=c39274d7-b6ad-46e4-9135-5fcb91c6091e&amp;language=he</a:t>
            </a:r>
            <a:endParaRPr lang="he-IL" sz="1100" dirty="0"/>
          </a:p>
        </p:txBody>
      </p:sp>
      <p:pic>
        <p:nvPicPr>
          <p:cNvPr id="8" name="תמונה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6082" y="1339031"/>
            <a:ext cx="3108951" cy="3108951"/>
          </a:xfrm>
          <a:prstGeom prst="rect">
            <a:avLst/>
          </a:prstGeom>
        </p:spPr>
      </p:pic>
    </p:spTree>
    <p:extLst>
      <p:ext uri="{BB962C8B-B14F-4D97-AF65-F5344CB8AC3E}">
        <p14:creationId xmlns:p14="http://schemas.microsoft.com/office/powerpoint/2010/main" val="194348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03357" y="1640541"/>
            <a:ext cx="10066031" cy="3832412"/>
          </a:xfrm>
        </p:spPr>
        <p:txBody>
          <a:bodyPr/>
          <a:lstStyle/>
          <a:p>
            <a:pPr>
              <a:lnSpc>
                <a:spcPct val="107000"/>
              </a:lnSpc>
              <a:spcAft>
                <a:spcPts val="800"/>
              </a:spcAft>
            </a:pPr>
            <a:br>
              <a:rPr lang="he-IL" dirty="0">
                <a:latin typeface="Calibri" panose="020F0502020204030204" pitchFamily="34" charset="0"/>
                <a:ea typeface="Calibri" panose="020F0502020204030204" pitchFamily="34" charset="0"/>
                <a:cs typeface="Arial" panose="020B0604020202020204" pitchFamily="34" charset="0"/>
              </a:rPr>
            </a:br>
            <a:br>
              <a:rPr lang="he-IL"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מתוך: </a:t>
            </a:r>
            <a:r>
              <a:rPr lang="he-IL" sz="2000" dirty="0">
                <a:latin typeface="Calibri" panose="020F0502020204030204" pitchFamily="34" charset="0"/>
                <a:ea typeface="Calibri" panose="020F0502020204030204" pitchFamily="34" charset="0"/>
                <a:cs typeface="Arial" panose="020B0604020202020204" pitchFamily="34" charset="0"/>
              </a:rPr>
              <a:t>הכרזת העצמאות של לוחמי החירות ביוון (27 בינואר 1822)</a:t>
            </a:r>
            <a:r>
              <a:rPr lang="he-IL" sz="2000"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a:t>
            </a:r>
            <a:r>
              <a:rPr lang="he-IL" sz="2000" dirty="0">
                <a:latin typeface="Calibri" panose="020F0502020204030204" pitchFamily="34" charset="0"/>
                <a:ea typeface="Calibri" panose="020F0502020204030204" pitchFamily="34" charset="0"/>
                <a:cs typeface="Arial" panose="020B0604020202020204" pitchFamily="34" charset="0"/>
              </a:rPr>
              <a:t>:</a:t>
            </a:r>
            <a:br>
              <a:rPr lang="en-US"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"אנו, הצאצאים של עַמֵי הֵלָס (יוון) האצילים והחכמים, </a:t>
            </a:r>
            <a:br>
              <a:rPr lang="he-IL"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בני הדור של עמי אירופה הנאורים והתרבותיים, </a:t>
            </a:r>
            <a:br>
              <a:rPr lang="he-IL"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בראותנו את היתרונות המוענקים לעמי אירופה שהם נתונים לחסות החוק, </a:t>
            </a:r>
            <a:br>
              <a:rPr lang="he-IL"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אין ביכולתנו להוסיף ולסבול את הָעוֹל האכזרי של המעצמה העות'מנית אשר העיק עלינו יותר מ-400 שנה...</a:t>
            </a:r>
            <a:br>
              <a:rPr lang="he-IL"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מלחמתנו בטורקים אינה מלחמת כת ...מלחמתנו היא מלחמה לאומית, מלחמה קדושה להחזיר לעצמנו בדרך כיבוש את הזכויות..."</a:t>
            </a:r>
            <a:br>
              <a:rPr lang="en-US" dirty="0">
                <a:latin typeface="Calibri" panose="020F0502020204030204" pitchFamily="34" charset="0"/>
                <a:ea typeface="Calibri" panose="020F0502020204030204" pitchFamily="34" charset="0"/>
                <a:cs typeface="Arial" panose="020B0604020202020204" pitchFamily="34" charset="0"/>
              </a:rPr>
            </a:br>
            <a:br>
              <a:rPr lang="en-US" dirty="0">
                <a:latin typeface="Calibri" panose="020F0502020204030204" pitchFamily="34" charset="0"/>
                <a:ea typeface="Calibri" panose="020F0502020204030204" pitchFamily="34" charset="0"/>
                <a:cs typeface="Arial" panose="020B0604020202020204" pitchFamily="34" charset="0"/>
              </a:rPr>
            </a:br>
            <a:endParaRPr lang="he-IL" dirty="0"/>
          </a:p>
        </p:txBody>
      </p:sp>
      <p:sp>
        <p:nvSpPr>
          <p:cNvPr id="3" name="מציין מיקום טקסט 2"/>
          <p:cNvSpPr>
            <a:spLocks noGrp="1"/>
          </p:cNvSpPr>
          <p:nvPr>
            <p:ph type="body" sz="quarter" idx="10"/>
          </p:nvPr>
        </p:nvSpPr>
        <p:spPr/>
        <p:txBody>
          <a:bodyPr>
            <a:normAutofit/>
          </a:bodyPr>
          <a:lstStyle/>
          <a:p>
            <a:r>
              <a:rPr lang="he-IL" sz="3400" dirty="0"/>
              <a:t>מה המניע ומה מטרתה של התנועה הלאומית היוונית ?</a:t>
            </a:r>
          </a:p>
        </p:txBody>
      </p:sp>
    </p:spTree>
    <p:extLst>
      <p:ext uri="{BB962C8B-B14F-4D97-AF65-F5344CB8AC3E}">
        <p14:creationId xmlns:p14="http://schemas.microsoft.com/office/powerpoint/2010/main" val="2486767142"/>
      </p:ext>
    </p:extLst>
  </p:cSld>
  <p:clrMapOvr>
    <a:masterClrMapping/>
  </p:clrMapOvr>
</p:sld>
</file>

<file path=ppt/theme/theme1.xml><?xml version="1.0" encoding="utf-8"?>
<a:theme xmlns:a="http://schemas.openxmlformats.org/drawingml/2006/main" name="1_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1306</TotalTime>
  <Words>1133</Words>
  <Application>Microsoft Office PowerPoint</Application>
  <PresentationFormat>מסך רחב</PresentationFormat>
  <Paragraphs>114</Paragraphs>
  <Slides>20</Slides>
  <Notes>11</Notes>
  <HiddenSlides>0</HiddenSlides>
  <MMClips>1</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20</vt:i4>
      </vt:variant>
    </vt:vector>
  </HeadingPairs>
  <TitlesOfParts>
    <vt:vector size="24" baseType="lpstr">
      <vt:lpstr>Arial</vt:lpstr>
      <vt:lpstr>Calibri</vt:lpstr>
      <vt:lpstr>Varela Round</vt:lpstr>
      <vt:lpstr>1_ערכת נושא Office</vt:lpstr>
      <vt:lpstr>מערכת שידורים לאומית</vt:lpstr>
      <vt:lpstr>לאומיות – תנועה לאומית מדגימה (יוון)</vt:lpstr>
      <vt:lpstr>מה נלמד היום ? </vt:lpstr>
      <vt:lpstr>התנועה הלאומית היוונית</vt:lpstr>
      <vt:lpstr>מה מאחד ומלכד את בני הלאום היווני ? </vt:lpstr>
      <vt:lpstr> מה קושר ומלכד את בני הלאום? </vt:lpstr>
      <vt:lpstr>מה השינוי שיצרה הלאומיות היוונית במפה המדינית ?</vt:lpstr>
      <vt:lpstr>תירגול :מה מאחד ומלכד את בני הלאום ?</vt:lpstr>
      <vt:lpstr>  מתוך: הכרזת העצמאות של לוחמי החירות ביוון (27 בינואר 1822)*: "אנו, הצאצאים של עַמֵי הֵלָס (יוון) האצילים והחכמים,  בני הדור של עמי אירופה הנאורים והתרבותיים,  בראותנו את היתרונות המוענקים לעמי אירופה שהם נתונים לחסות החוק,  אין ביכולתנו להוסיף ולסבול את הָעוֹל האכזרי של המעצמה העות'מנית אשר העיק עלינו יותר מ-400 שנה... מלחמתנו בטורקים אינה מלחמת כת ...מלחמתנו היא מלחמה לאומית, מלחמה קדושה להחזיר לעצמנו בדרך כיבוש את הזכויות..."  </vt:lpstr>
      <vt:lpstr>המצב של יוון לפני המאבק הלאומי </vt:lpstr>
      <vt:lpstr>קישור למרחב הפדגוגי בהיסטוריה ונצא להפסקה</vt:lpstr>
      <vt:lpstr>שלבי ההתפתחות של התנועות</vt:lpstr>
      <vt:lpstr>שלבי המאבק הלאומי יווני </vt:lpstr>
      <vt:lpstr>גורמים מעכבים </vt:lpstr>
      <vt:lpstr>גורמים מסייעים </vt:lpstr>
      <vt:lpstr>   10 .התנועות הלאומיות — מאבק ותוצאות  בחר באחת מן הארצות האלה: יוון, פולין, גרמניה, איטליה.  א. תאר את המצב המדיני והמצב החברתי־כלכלי לפני תחילת המאבק הלאומי     בארץ שבחרת.  ב. הסבר את הגורמים שסייעו במאבקה של התנועה הלאומית בארץ שבחרת, והצג את     תוצאות מאבק זה. 12.התנועות הלאומיות והתנועה הציונית — מטרה ודרכים (חורף תשע"ט)     א. הסבר את המטרה של התנועות הלאומיות באירופה במאה ה־19 ,     והצג שתי דרכים שבהן פעלו להגשמת מטרתן.</vt:lpstr>
      <vt:lpstr>מצגת של PowerPoint‏</vt:lpstr>
      <vt:lpstr>קישור למרחב הפדגוגי בהיסטוריה</vt:lpstr>
      <vt:lpstr>תודות </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itamar ofer</dc:creator>
  <cp:lastModifiedBy>יובל טולדנו</cp:lastModifiedBy>
  <cp:revision>116</cp:revision>
  <dcterms:created xsi:type="dcterms:W3CDTF">2020-04-11T08:48:26Z</dcterms:created>
  <dcterms:modified xsi:type="dcterms:W3CDTF">2020-10-16T13:08:43Z</dcterms:modified>
</cp:coreProperties>
</file>